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Felipe</a:t>
            </a:r>
          </a:p>
          <a:p>
            <a:r>
              <a:rPr lang="en-US"/>
              <a:t>Respuesta: Carlos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30529" y="2847732"/>
            <a:ext cx="176369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30529" y="73899"/>
            <a:ext cx="17771874" cy="244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  <a:spcBef>
                <a:spcPct val="0"/>
              </a:spcBef>
            </a:pPr>
            <a:r>
              <a:rPr lang="en-US" b="true" sz="7057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del precio de las viviendas en la ciudad de Manhattan (2024-2025)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529" y="9044998"/>
            <a:ext cx="952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67848" y="3074968"/>
            <a:ext cx="5162314" cy="147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</a:pPr>
            <a:r>
              <a:rPr lang="en-US" sz="4277" b="true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IMT2118</a:t>
            </a:r>
          </a:p>
          <a:p>
            <a:pPr algn="ctr">
              <a:lnSpc>
                <a:spcPts val="5988"/>
              </a:lnSpc>
              <a:spcBef>
                <a:spcPct val="0"/>
              </a:spcBef>
            </a:pPr>
            <a:r>
              <a:rPr lang="en-US" b="true" sz="4277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Entrega Final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Resultados obtenidos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061368" y="1944850"/>
            <a:ext cx="14165265" cy="7032669"/>
            <a:chOff x="0" y="0"/>
            <a:chExt cx="3730769" cy="185222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730769" cy="1852226"/>
            </a:xfrm>
            <a:custGeom>
              <a:avLst/>
              <a:gdLst/>
              <a:ahLst/>
              <a:cxnLst/>
              <a:rect r="r" b="b" t="t" l="l"/>
              <a:pathLst>
                <a:path h="1852226" w="3730769">
                  <a:moveTo>
                    <a:pt x="54654" y="0"/>
                  </a:moveTo>
                  <a:lnTo>
                    <a:pt x="3676115" y="0"/>
                  </a:lnTo>
                  <a:cubicBezTo>
                    <a:pt x="3690610" y="0"/>
                    <a:pt x="3704511" y="5758"/>
                    <a:pt x="3714761" y="16008"/>
                  </a:cubicBezTo>
                  <a:cubicBezTo>
                    <a:pt x="3725011" y="26258"/>
                    <a:pt x="3730769" y="40159"/>
                    <a:pt x="3730769" y="54654"/>
                  </a:cubicBezTo>
                  <a:lnTo>
                    <a:pt x="3730769" y="1797571"/>
                  </a:lnTo>
                  <a:cubicBezTo>
                    <a:pt x="3730769" y="1812067"/>
                    <a:pt x="3725011" y="1825968"/>
                    <a:pt x="3714761" y="1836218"/>
                  </a:cubicBezTo>
                  <a:cubicBezTo>
                    <a:pt x="3704511" y="1846468"/>
                    <a:pt x="3690610" y="1852226"/>
                    <a:pt x="3676115" y="1852226"/>
                  </a:cubicBezTo>
                  <a:lnTo>
                    <a:pt x="54654" y="1852226"/>
                  </a:lnTo>
                  <a:cubicBezTo>
                    <a:pt x="40159" y="1852226"/>
                    <a:pt x="26258" y="1846468"/>
                    <a:pt x="16008" y="1836218"/>
                  </a:cubicBezTo>
                  <a:cubicBezTo>
                    <a:pt x="5758" y="1825968"/>
                    <a:pt x="0" y="1812067"/>
                    <a:pt x="0" y="1797571"/>
                  </a:cubicBezTo>
                  <a:lnTo>
                    <a:pt x="0" y="54654"/>
                  </a:lnTo>
                  <a:cubicBezTo>
                    <a:pt x="0" y="40159"/>
                    <a:pt x="5758" y="26258"/>
                    <a:pt x="16008" y="16008"/>
                  </a:cubicBezTo>
                  <a:cubicBezTo>
                    <a:pt x="26258" y="5758"/>
                    <a:pt x="40159" y="0"/>
                    <a:pt x="54654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3730769" cy="1909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2743000" y="2248009"/>
            <a:ext cx="12802001" cy="6336990"/>
          </a:xfrm>
          <a:custGeom>
            <a:avLst/>
            <a:gdLst/>
            <a:ahLst/>
            <a:cxnLst/>
            <a:rect r="r" b="b" t="t" l="l"/>
            <a:pathLst>
              <a:path h="6336990" w="12802001">
                <a:moveTo>
                  <a:pt x="0" y="0"/>
                </a:moveTo>
                <a:lnTo>
                  <a:pt x="12802000" y="0"/>
                </a:lnTo>
                <a:lnTo>
                  <a:pt x="12802000" y="6336990"/>
                </a:lnTo>
                <a:lnTo>
                  <a:pt x="0" y="633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Conclusiones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271455" y="3412802"/>
            <a:ext cx="6522634" cy="5076484"/>
            <a:chOff x="0" y="0"/>
            <a:chExt cx="1717895" cy="133701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17896" cy="1337016"/>
            </a:xfrm>
            <a:custGeom>
              <a:avLst/>
              <a:gdLst/>
              <a:ahLst/>
              <a:cxnLst/>
              <a:rect r="r" b="b" t="t" l="l"/>
              <a:pathLst>
                <a:path h="1337016" w="1717896">
                  <a:moveTo>
                    <a:pt x="60534" y="0"/>
                  </a:moveTo>
                  <a:lnTo>
                    <a:pt x="1657362" y="0"/>
                  </a:lnTo>
                  <a:cubicBezTo>
                    <a:pt x="1690794" y="0"/>
                    <a:pt x="1717896" y="27102"/>
                    <a:pt x="1717896" y="60534"/>
                  </a:cubicBezTo>
                  <a:lnTo>
                    <a:pt x="1717896" y="1276483"/>
                  </a:lnTo>
                  <a:cubicBezTo>
                    <a:pt x="1717896" y="1292537"/>
                    <a:pt x="1711518" y="1307934"/>
                    <a:pt x="1700166" y="1319286"/>
                  </a:cubicBezTo>
                  <a:cubicBezTo>
                    <a:pt x="1688813" y="1330639"/>
                    <a:pt x="1673416" y="1337016"/>
                    <a:pt x="1657362" y="1337016"/>
                  </a:cubicBezTo>
                  <a:lnTo>
                    <a:pt x="60534" y="1337016"/>
                  </a:lnTo>
                  <a:cubicBezTo>
                    <a:pt x="27102" y="1337016"/>
                    <a:pt x="0" y="1309915"/>
                    <a:pt x="0" y="1276483"/>
                  </a:cubicBezTo>
                  <a:lnTo>
                    <a:pt x="0" y="60534"/>
                  </a:lnTo>
                  <a:cubicBezTo>
                    <a:pt x="0" y="27102"/>
                    <a:pt x="27102" y="0"/>
                    <a:pt x="60534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717895" cy="1394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661193" y="3193930"/>
            <a:ext cx="9613133" cy="5514228"/>
            <a:chOff x="0" y="0"/>
            <a:chExt cx="2531854" cy="145230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531854" cy="1452307"/>
            </a:xfrm>
            <a:custGeom>
              <a:avLst/>
              <a:gdLst/>
              <a:ahLst/>
              <a:cxnLst/>
              <a:rect r="r" b="b" t="t" l="l"/>
              <a:pathLst>
                <a:path h="1452307" w="2531854">
                  <a:moveTo>
                    <a:pt x="40267" y="0"/>
                  </a:moveTo>
                  <a:lnTo>
                    <a:pt x="2491587" y="0"/>
                  </a:lnTo>
                  <a:cubicBezTo>
                    <a:pt x="2513826" y="0"/>
                    <a:pt x="2531854" y="18028"/>
                    <a:pt x="2531854" y="40267"/>
                  </a:cubicBezTo>
                  <a:lnTo>
                    <a:pt x="2531854" y="1412040"/>
                  </a:lnTo>
                  <a:cubicBezTo>
                    <a:pt x="2531854" y="1422719"/>
                    <a:pt x="2527612" y="1432961"/>
                    <a:pt x="2520060" y="1440513"/>
                  </a:cubicBezTo>
                  <a:cubicBezTo>
                    <a:pt x="2512508" y="1448065"/>
                    <a:pt x="2502266" y="1452307"/>
                    <a:pt x="2491587" y="1452307"/>
                  </a:cubicBezTo>
                  <a:lnTo>
                    <a:pt x="40267" y="1452307"/>
                  </a:lnTo>
                  <a:cubicBezTo>
                    <a:pt x="18028" y="1452307"/>
                    <a:pt x="0" y="1434279"/>
                    <a:pt x="0" y="1412040"/>
                  </a:cubicBezTo>
                  <a:lnTo>
                    <a:pt x="0" y="40267"/>
                  </a:lnTo>
                  <a:cubicBezTo>
                    <a:pt x="0" y="29588"/>
                    <a:pt x="4242" y="19346"/>
                    <a:pt x="11794" y="11794"/>
                  </a:cubicBezTo>
                  <a:cubicBezTo>
                    <a:pt x="19346" y="4242"/>
                    <a:pt x="29588" y="0"/>
                    <a:pt x="40267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2531854" cy="1490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1622491" y="3846968"/>
            <a:ext cx="5820563" cy="4208152"/>
          </a:xfrm>
          <a:custGeom>
            <a:avLst/>
            <a:gdLst/>
            <a:ahLst/>
            <a:cxnLst/>
            <a:rect r="r" b="b" t="t" l="l"/>
            <a:pathLst>
              <a:path h="4208152" w="5820563">
                <a:moveTo>
                  <a:pt x="0" y="0"/>
                </a:moveTo>
                <a:lnTo>
                  <a:pt x="5820563" y="0"/>
                </a:lnTo>
                <a:lnTo>
                  <a:pt x="5820563" y="4208152"/>
                </a:lnTo>
                <a:lnTo>
                  <a:pt x="0" y="42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2" t="0" r="-7984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683400" y="1543765"/>
            <a:ext cx="9613133" cy="135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  <a:spcBef>
                <a:spcPct val="0"/>
              </a:spcBef>
            </a:pPr>
            <a:r>
              <a:rPr lang="en-US" sz="25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bien los resultados son prometedores, existen diversas áreas en las que el proyecto puede perfeccionarse, entre las que destacan: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06164" y="4079408"/>
            <a:ext cx="8167605" cy="369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720" indent="-252360" lvl="1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Ocupar una mayor cantidad de modelos y análisis para realizar </a:t>
            </a:r>
            <a:r>
              <a:rPr lang="en-US" b="true" sz="23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estudios más efectivos</a:t>
            </a:r>
          </a:p>
          <a:p>
            <a:pPr algn="l">
              <a:lnSpc>
                <a:spcPts val="3272"/>
              </a:lnSpc>
              <a:spcBef>
                <a:spcPct val="0"/>
              </a:spcBef>
            </a:pPr>
          </a:p>
          <a:p>
            <a:pPr algn="l" marL="504720" indent="-252360" lvl="1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Las distancias incluyen calles cerradas por infraestructuras de la ciudad</a:t>
            </a:r>
          </a:p>
          <a:p>
            <a:pPr algn="l">
              <a:lnSpc>
                <a:spcPts val="3272"/>
              </a:lnSpc>
              <a:spcBef>
                <a:spcPct val="0"/>
              </a:spcBef>
            </a:pPr>
          </a:p>
          <a:p>
            <a:pPr algn="l" marL="504720" indent="-252360" lvl="1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3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lograr mejores resultados para el proyecto, sería necesario disponer de un conjunto de datos más amplio y equilibrado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Referencias bibliográficas: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1043" y="1644235"/>
            <a:ext cx="17725913" cy="8161838"/>
            <a:chOff x="0" y="0"/>
            <a:chExt cx="4668553" cy="2149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8553" cy="2149620"/>
            </a:xfrm>
            <a:custGeom>
              <a:avLst/>
              <a:gdLst/>
              <a:ahLst/>
              <a:cxnLst/>
              <a:rect r="r" b="b" t="t" l="l"/>
              <a:pathLst>
                <a:path h="2149620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127345"/>
                  </a:lnTo>
                  <a:cubicBezTo>
                    <a:pt x="4668553" y="2133253"/>
                    <a:pt x="4666207" y="2138918"/>
                    <a:pt x="4662029" y="2143096"/>
                  </a:cubicBezTo>
                  <a:cubicBezTo>
                    <a:pt x="4657852" y="2147273"/>
                    <a:pt x="4652187" y="2149620"/>
                    <a:pt x="4646279" y="2149620"/>
                  </a:cubicBezTo>
                  <a:lnTo>
                    <a:pt x="22275" y="2149620"/>
                  </a:lnTo>
                  <a:cubicBezTo>
                    <a:pt x="16367" y="2149620"/>
                    <a:pt x="10701" y="2147273"/>
                    <a:pt x="6524" y="2143096"/>
                  </a:cubicBezTo>
                  <a:cubicBezTo>
                    <a:pt x="2347" y="2138918"/>
                    <a:pt x="0" y="2133253"/>
                    <a:pt x="0" y="2127345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68553" cy="2197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51783" y="2103890"/>
            <a:ext cx="17184435" cy="721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Tinsa. (2023). Manhattan, la isla máss cara del mundo. https://www.tinsa.es/blog/curiosidades/manhattan-la-isla-mas-cara-del-mundo/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Partir a Nueva York. (2023). Manhattan: información del distrito más famoso de Nueva York. https://www.partir-a-new-york.com/es/distrito-de-nueva-york/manhattan-es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GIS and Beers. (2021). Cálculo del índice NDBI para análisis urbanísticos. https://www.gisandbeers.com/calculo-indice-ndbi-analisis-urbanisticos/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J. Leal-Villamil. (2022). Análisis comparativo de asertividad para tres índices de zonas construidas aplicados a ciudades colombianas. Revista de Ingeniería, Universidad Pedagógica y Tecnológica de Colombia (UPTC). https://revistas.uptc.edu.co/index.php/ingenieria_sogamoso/article/view/15018/12232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Google Earth Engine. (2023). COPERNICUS S2 SR HARMONIZED – Google Earth Engine Dataset Catalog. https://developers.google.com/earth-engine/datasets/catalog/COPERNICUS_S2_SR_HARMONIZED#bands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EPSG.io. (2023). EPSG Geodetic Parameter Dataset. https://epsg.io/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Esri. (2023). How Spatial Autocorrelation (Moran’s I) works. https://pro.arcgis.com/es/pro-app/latest/tool-reference/spatial-statistics/h-how-spatial-autocorrelation-moran-s-i-spatial-st.htm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Esri. (2023). What is a z-score? What is a p-value? https://pro.arcgis.com/es/pro-app/latest/tool-reference/spatial-statistics/what-is-a-z-score-what-is-a-p-value.htm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Scikit-learn developers. (2024). Scikit-learn: Machine learning in Python. https://scikit-learn.org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GeoPandas. (2024). GeoDataFrame.dissolve. https://geopandas.org/en/stable/docs/reference/api/geopandas.GeoDataFrame.dissolve.html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PySAL. (2024a). KNN – libpysal.weights.KNN. https://pysal.org/libpysal/generated/libpysal.weights.KNN.html#libpysal.weights.KNN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PySAL. (2024). API Reference – libpysal. https://pysal.org/libpysal/api.html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OSMnx. (2024). User Reference. https://osmnx.readthedocs.io/en/stable/user-reference.html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NetworkX. (2024). multi source dijkstra path length – NetworkX. https://networkx.org/documentation/stable/reference/algorithms/generated/networkx.algorithms.shortest_paths.weighted.multi_source_dijkstra_path_length.html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H3. (2024). H3 Geoindexing System. https://h3geo.org/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GeoPandas. (2024). GeoSeries.buffer. https://geopandas.org/en/stable/docs/reference/api/geopandas.GeoSeries.buffer.html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Nación. (2023, septiembre 29). Las intensas lluvias provocan inundaciones repentinas en Nueva York e interrupciones de servicios. https://www.lanacion.com.ar/estados-unidos/las-intensas-lluvias-provocan-inundaciones-repentinas-en-nueva-york-e-interrupciones-de-servicios-nid29092023/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Spectrum Noticias NY. (2024, agosto 6). Ha comenzado la lluvia: Advierten de posibles inundaciones. Advertencia de viaje por tormentas eléctricas. https://spectrumnoticias.com/ny/nyc/noticias/2024/08/06/ha-comenzado-la-lluvia--advierten-de-posibles-inundaciones--advertencia-de-viaje-por-tormentas-electricas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Scikit-learn developers. (2024). sklearn.ensemble.RandomForestRegressor. Scikit-learn. https://scikit-learn.org/stable/modules/generated/sklearn.ensemble.RandomForestRegressor.html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GeeksforGeeks. (2023). Random Forest Regression in Python. https://www.geeksforgeeks.org/machine-learning/random-forest-regression-in-python/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Kim, A. (2021, marzo 23). Random Forest Regression - Clearly Explained!. YouTube. https://www.youtube.com/watch?v=YUsx5ZNlYWc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StatQuest with Josh Starmer. (2018, diciembre 4). Random Forests Part 1 – Building, using andevaluating. YouTube. https://youtu.be/AYICIq5jnhU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StatQuest with Josh Starmer. (2018, diciembre 4). Random Forests Part 2 – Out-of-bag error,feature importance and more!. YouTube. https://youtu.be/kFwe2ZZU7yw?t=718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Moonbooks. (n.d.). How to clear the output in a Jupyter Notebook cell after each for loop iteration. https://en.moonbooks.org/Articles/How-to-clear-the-output-in-a-Jupyter-Notebook-cell-after-each-for-loop-iteration-/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IPython. (n.d.). IPython.display — IPython 9.0.2 documentation. https://ipython.readthedocs.io/en/9.0.2/api/generated/IPython.display.html</a:t>
            </a:r>
          </a:p>
          <a:p>
            <a:pPr algn="l" marL="280817" indent="-140408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Akyürek, B. (2020, junio 10). Map Visualization with Folium. https://medium.com/datasciencearth/map-visualization-with-folium-d1403771717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Contexto de la situación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872357" y="2312689"/>
            <a:ext cx="8134599" cy="5716334"/>
            <a:chOff x="0" y="0"/>
            <a:chExt cx="2142490" cy="150558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142490" cy="1505585"/>
            </a:xfrm>
            <a:custGeom>
              <a:avLst/>
              <a:gdLst/>
              <a:ahLst/>
              <a:cxnLst/>
              <a:rect r="r" b="b" t="t" l="l"/>
              <a:pathLst>
                <a:path h="1505585" w="2142490">
                  <a:moveTo>
                    <a:pt x="2142490" y="95173"/>
                  </a:moveTo>
                  <a:lnTo>
                    <a:pt x="2142490" y="1410412"/>
                  </a:lnTo>
                  <a:cubicBezTo>
                    <a:pt x="2142490" y="1462975"/>
                    <a:pt x="2099880" y="1505585"/>
                    <a:pt x="2047317" y="1505585"/>
                  </a:cubicBezTo>
                  <a:lnTo>
                    <a:pt x="95173" y="1505585"/>
                  </a:lnTo>
                  <a:cubicBezTo>
                    <a:pt x="69931" y="1505585"/>
                    <a:pt x="45724" y="1495558"/>
                    <a:pt x="27875" y="1477710"/>
                  </a:cubicBezTo>
                  <a:cubicBezTo>
                    <a:pt x="10027" y="1459861"/>
                    <a:pt x="0" y="1435654"/>
                    <a:pt x="0" y="1410412"/>
                  </a:cubicBezTo>
                  <a:lnTo>
                    <a:pt x="0" y="95173"/>
                  </a:lnTo>
                  <a:cubicBezTo>
                    <a:pt x="0" y="69931"/>
                    <a:pt x="10027" y="45724"/>
                    <a:pt x="27875" y="27875"/>
                  </a:cubicBezTo>
                  <a:cubicBezTo>
                    <a:pt x="45724" y="10027"/>
                    <a:pt x="69931" y="0"/>
                    <a:pt x="95173" y="0"/>
                  </a:cubicBezTo>
                  <a:lnTo>
                    <a:pt x="2047317" y="0"/>
                  </a:lnTo>
                  <a:cubicBezTo>
                    <a:pt x="2072559" y="0"/>
                    <a:pt x="2096766" y="10027"/>
                    <a:pt x="2114615" y="27875"/>
                  </a:cubicBezTo>
                  <a:cubicBezTo>
                    <a:pt x="2132463" y="45724"/>
                    <a:pt x="2142490" y="69931"/>
                    <a:pt x="2142490" y="95173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2142490" cy="1562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0147454" y="2616944"/>
            <a:ext cx="7584407" cy="5053111"/>
          </a:xfrm>
          <a:custGeom>
            <a:avLst/>
            <a:gdLst/>
            <a:ahLst/>
            <a:cxnLst/>
            <a:rect r="r" b="b" t="t" l="l"/>
            <a:pathLst>
              <a:path h="5053111" w="7584407">
                <a:moveTo>
                  <a:pt x="0" y="0"/>
                </a:moveTo>
                <a:lnTo>
                  <a:pt x="7584406" y="0"/>
                </a:lnTo>
                <a:lnTo>
                  <a:pt x="7584406" y="5053112"/>
                </a:lnTo>
                <a:lnTo>
                  <a:pt x="0" y="505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661193" y="2751718"/>
            <a:ext cx="8482807" cy="475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9175" indent="-289587" lvl="1">
              <a:lnSpc>
                <a:spcPts val="3755"/>
              </a:lnSpc>
              <a:buFont typeface="Arial"/>
              <a:buChar char="•"/>
            </a:pP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distrito de Manhattan es conocido por ser la zona residencial más costosa de toda la ciudad de New York.</a:t>
            </a:r>
          </a:p>
          <a:p>
            <a:pPr algn="just">
              <a:lnSpc>
                <a:spcPts val="3755"/>
              </a:lnSpc>
            </a:pPr>
          </a:p>
          <a:p>
            <a:pPr algn="just" marL="579175" indent="-289587" lvl="1">
              <a:lnSpc>
                <a:spcPts val="3755"/>
              </a:lnSpc>
              <a:buFont typeface="Arial"/>
              <a:buChar char="•"/>
            </a:pP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Cuenta </a:t>
            </a: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un aproximado de 8,6 millones de habitantes.</a:t>
            </a:r>
          </a:p>
          <a:p>
            <a:pPr algn="just">
              <a:lnSpc>
                <a:spcPts val="3755"/>
              </a:lnSpc>
            </a:pPr>
          </a:p>
          <a:p>
            <a:pPr algn="just" marL="579175" indent="-289587" lvl="1">
              <a:lnSpc>
                <a:spcPts val="3755"/>
              </a:lnSpc>
              <a:spcBef>
                <a:spcPct val="0"/>
              </a:spcBef>
              <a:buFont typeface="Arial"/>
              <a:buChar char="•"/>
            </a:pP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egún la página </a:t>
            </a:r>
            <a:r>
              <a:rPr lang="en-US" sz="2682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Tinsa </a:t>
            </a:r>
            <a:r>
              <a:rPr lang="en-US" sz="26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2013, también es conocido por ser una de las zonas de tiendas más caras y exclusivas de todo el mundo.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¿Por qué Manhattan es tan popular?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30596" y="2338282"/>
            <a:ext cx="5377544" cy="4665120"/>
            <a:chOff x="0" y="0"/>
            <a:chExt cx="1416308" cy="122867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16308" cy="1228674"/>
            </a:xfrm>
            <a:custGeom>
              <a:avLst/>
              <a:gdLst/>
              <a:ahLst/>
              <a:cxnLst/>
              <a:rect r="r" b="b" t="t" l="l"/>
              <a:pathLst>
                <a:path h="1228674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1155250"/>
                  </a:lnTo>
                  <a:cubicBezTo>
                    <a:pt x="1416308" y="1195801"/>
                    <a:pt x="1383435" y="1228674"/>
                    <a:pt x="1342885" y="1228674"/>
                  </a:cubicBezTo>
                  <a:lnTo>
                    <a:pt x="73423" y="1228674"/>
                  </a:lnTo>
                  <a:cubicBezTo>
                    <a:pt x="53950" y="1228674"/>
                    <a:pt x="35275" y="1220938"/>
                    <a:pt x="21505" y="1207168"/>
                  </a:cubicBezTo>
                  <a:cubicBezTo>
                    <a:pt x="7736" y="1193399"/>
                    <a:pt x="0" y="1174723"/>
                    <a:pt x="0" y="1155250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416308" cy="1285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330596" y="7242552"/>
            <a:ext cx="5377544" cy="1127660"/>
            <a:chOff x="0" y="0"/>
            <a:chExt cx="1416308" cy="29699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16308" cy="296997"/>
            </a:xfrm>
            <a:custGeom>
              <a:avLst/>
              <a:gdLst/>
              <a:ahLst/>
              <a:cxnLst/>
              <a:rect r="r" b="b" t="t" l="l"/>
              <a:pathLst>
                <a:path h="296997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223573"/>
                  </a:lnTo>
                  <a:cubicBezTo>
                    <a:pt x="1416308" y="264124"/>
                    <a:pt x="1383435" y="296997"/>
                    <a:pt x="1342885" y="296997"/>
                  </a:cubicBezTo>
                  <a:lnTo>
                    <a:pt x="73423" y="296997"/>
                  </a:lnTo>
                  <a:cubicBezTo>
                    <a:pt x="53950" y="296997"/>
                    <a:pt x="35275" y="289261"/>
                    <a:pt x="21505" y="275492"/>
                  </a:cubicBezTo>
                  <a:cubicBezTo>
                    <a:pt x="7736" y="261722"/>
                    <a:pt x="0" y="243047"/>
                    <a:pt x="0" y="223573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416308" cy="3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Puente Brooklyn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6455228" y="2338282"/>
            <a:ext cx="5377544" cy="4665120"/>
            <a:chOff x="0" y="0"/>
            <a:chExt cx="1416308" cy="122867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16308" cy="1228674"/>
            </a:xfrm>
            <a:custGeom>
              <a:avLst/>
              <a:gdLst/>
              <a:ahLst/>
              <a:cxnLst/>
              <a:rect r="r" b="b" t="t" l="l"/>
              <a:pathLst>
                <a:path h="1228674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1155250"/>
                  </a:lnTo>
                  <a:cubicBezTo>
                    <a:pt x="1416308" y="1195801"/>
                    <a:pt x="1383435" y="1228674"/>
                    <a:pt x="1342885" y="1228674"/>
                  </a:cubicBezTo>
                  <a:lnTo>
                    <a:pt x="73423" y="1228674"/>
                  </a:lnTo>
                  <a:cubicBezTo>
                    <a:pt x="53950" y="1228674"/>
                    <a:pt x="35275" y="1220938"/>
                    <a:pt x="21505" y="1207168"/>
                  </a:cubicBezTo>
                  <a:cubicBezTo>
                    <a:pt x="7736" y="1193399"/>
                    <a:pt x="0" y="1174723"/>
                    <a:pt x="0" y="1155250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416308" cy="1285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6795309" y="2666460"/>
            <a:ext cx="4697381" cy="4008764"/>
          </a:xfrm>
          <a:custGeom>
            <a:avLst/>
            <a:gdLst/>
            <a:ahLst/>
            <a:cxnLst/>
            <a:rect r="r" b="b" t="t" l="l"/>
            <a:pathLst>
              <a:path h="4008764" w="4697381">
                <a:moveTo>
                  <a:pt x="0" y="0"/>
                </a:moveTo>
                <a:lnTo>
                  <a:pt x="4697382" y="0"/>
                </a:lnTo>
                <a:lnTo>
                  <a:pt x="4697382" y="4008764"/>
                </a:lnTo>
                <a:lnTo>
                  <a:pt x="0" y="400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0" t="0" r="-1313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6455228" y="7242552"/>
            <a:ext cx="5377544" cy="1127660"/>
            <a:chOff x="0" y="0"/>
            <a:chExt cx="1416308" cy="29699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416308" cy="296997"/>
            </a:xfrm>
            <a:custGeom>
              <a:avLst/>
              <a:gdLst/>
              <a:ahLst/>
              <a:cxnLst/>
              <a:rect r="r" b="b" t="t" l="l"/>
              <a:pathLst>
                <a:path h="296997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223573"/>
                  </a:lnTo>
                  <a:cubicBezTo>
                    <a:pt x="1416308" y="264124"/>
                    <a:pt x="1383435" y="296997"/>
                    <a:pt x="1342885" y="296997"/>
                  </a:cubicBezTo>
                  <a:lnTo>
                    <a:pt x="73423" y="296997"/>
                  </a:lnTo>
                  <a:cubicBezTo>
                    <a:pt x="53950" y="296997"/>
                    <a:pt x="35275" y="289261"/>
                    <a:pt x="21505" y="275492"/>
                  </a:cubicBezTo>
                  <a:cubicBezTo>
                    <a:pt x="7736" y="261722"/>
                    <a:pt x="0" y="243047"/>
                    <a:pt x="0" y="223573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57150"/>
              <a:ext cx="1416308" cy="3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49804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Central Park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2575722" y="2338282"/>
            <a:ext cx="5377544" cy="4665120"/>
            <a:chOff x="0" y="0"/>
            <a:chExt cx="1416308" cy="1228674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416308" cy="1228674"/>
            </a:xfrm>
            <a:custGeom>
              <a:avLst/>
              <a:gdLst/>
              <a:ahLst/>
              <a:cxnLst/>
              <a:rect r="r" b="b" t="t" l="l"/>
              <a:pathLst>
                <a:path h="1228674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1155250"/>
                  </a:lnTo>
                  <a:cubicBezTo>
                    <a:pt x="1416308" y="1195801"/>
                    <a:pt x="1383435" y="1228674"/>
                    <a:pt x="1342885" y="1228674"/>
                  </a:cubicBezTo>
                  <a:lnTo>
                    <a:pt x="73423" y="1228674"/>
                  </a:lnTo>
                  <a:cubicBezTo>
                    <a:pt x="53950" y="1228674"/>
                    <a:pt x="35275" y="1220938"/>
                    <a:pt x="21505" y="1207168"/>
                  </a:cubicBezTo>
                  <a:cubicBezTo>
                    <a:pt x="7736" y="1193399"/>
                    <a:pt x="0" y="1174723"/>
                    <a:pt x="0" y="1155250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57150"/>
              <a:ext cx="1416308" cy="1285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2575722" y="7242552"/>
            <a:ext cx="5377544" cy="1127660"/>
            <a:chOff x="0" y="0"/>
            <a:chExt cx="1416308" cy="29699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16308" cy="296997"/>
            </a:xfrm>
            <a:custGeom>
              <a:avLst/>
              <a:gdLst/>
              <a:ahLst/>
              <a:cxnLst/>
              <a:rect r="r" b="b" t="t" l="l"/>
              <a:pathLst>
                <a:path h="296997" w="1416308">
                  <a:moveTo>
                    <a:pt x="73423" y="0"/>
                  </a:moveTo>
                  <a:lnTo>
                    <a:pt x="1342885" y="0"/>
                  </a:lnTo>
                  <a:cubicBezTo>
                    <a:pt x="1362358" y="0"/>
                    <a:pt x="1381033" y="7736"/>
                    <a:pt x="1394803" y="21505"/>
                  </a:cubicBezTo>
                  <a:cubicBezTo>
                    <a:pt x="1408572" y="35275"/>
                    <a:pt x="1416308" y="53950"/>
                    <a:pt x="1416308" y="73423"/>
                  </a:cubicBezTo>
                  <a:lnTo>
                    <a:pt x="1416308" y="223573"/>
                  </a:lnTo>
                  <a:cubicBezTo>
                    <a:pt x="1416308" y="264124"/>
                    <a:pt x="1383435" y="296997"/>
                    <a:pt x="1342885" y="296997"/>
                  </a:cubicBezTo>
                  <a:lnTo>
                    <a:pt x="73423" y="296997"/>
                  </a:lnTo>
                  <a:cubicBezTo>
                    <a:pt x="53950" y="296997"/>
                    <a:pt x="35275" y="289261"/>
                    <a:pt x="21505" y="275492"/>
                  </a:cubicBezTo>
                  <a:cubicBezTo>
                    <a:pt x="7736" y="261722"/>
                    <a:pt x="0" y="243047"/>
                    <a:pt x="0" y="223573"/>
                  </a:cubicBezTo>
                  <a:lnTo>
                    <a:pt x="0" y="73423"/>
                  </a:lnTo>
                  <a:cubicBezTo>
                    <a:pt x="0" y="53950"/>
                    <a:pt x="7736" y="35275"/>
                    <a:pt x="21505" y="21505"/>
                  </a:cubicBezTo>
                  <a:cubicBezTo>
                    <a:pt x="35275" y="7736"/>
                    <a:pt x="53950" y="0"/>
                    <a:pt x="73423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1416308" cy="35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World Trade Center</a:t>
              </a: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671997" y="2666460"/>
            <a:ext cx="4697381" cy="4008764"/>
          </a:xfrm>
          <a:custGeom>
            <a:avLst/>
            <a:gdLst/>
            <a:ahLst/>
            <a:cxnLst/>
            <a:rect r="r" b="b" t="t" l="l"/>
            <a:pathLst>
              <a:path h="4008764" w="4697381">
                <a:moveTo>
                  <a:pt x="0" y="0"/>
                </a:moveTo>
                <a:lnTo>
                  <a:pt x="4697381" y="0"/>
                </a:lnTo>
                <a:lnTo>
                  <a:pt x="4697381" y="4008764"/>
                </a:lnTo>
                <a:lnTo>
                  <a:pt x="0" y="4008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914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918622" y="2666460"/>
            <a:ext cx="4697381" cy="4008764"/>
          </a:xfrm>
          <a:custGeom>
            <a:avLst/>
            <a:gdLst/>
            <a:ahLst/>
            <a:cxnLst/>
            <a:rect r="r" b="b" t="t" l="l"/>
            <a:pathLst>
              <a:path h="4008764" w="4697381">
                <a:moveTo>
                  <a:pt x="0" y="0"/>
                </a:moveTo>
                <a:lnTo>
                  <a:pt x="4697381" y="0"/>
                </a:lnTo>
                <a:lnTo>
                  <a:pt x="4697381" y="4008764"/>
                </a:lnTo>
                <a:lnTo>
                  <a:pt x="0" y="4008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23" t="0" r="-15034" b="-947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Parámetros a tener en cuenta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498383" y="1925436"/>
            <a:ext cx="3291233" cy="3303789"/>
            <a:chOff x="0" y="0"/>
            <a:chExt cx="866827" cy="87013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498383" y="5819505"/>
            <a:ext cx="3291233" cy="3303789"/>
            <a:chOff x="0" y="0"/>
            <a:chExt cx="866827" cy="87013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434769" y="1839711"/>
            <a:ext cx="3291233" cy="3303789"/>
            <a:chOff x="0" y="0"/>
            <a:chExt cx="866827" cy="87013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3561997" y="1925436"/>
            <a:ext cx="3291233" cy="3303789"/>
            <a:chOff x="0" y="0"/>
            <a:chExt cx="866827" cy="87013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434769" y="5733780"/>
            <a:ext cx="3291233" cy="3303789"/>
            <a:chOff x="0" y="0"/>
            <a:chExt cx="866827" cy="87013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3561997" y="5819505"/>
            <a:ext cx="3291233" cy="3303789"/>
            <a:chOff x="0" y="0"/>
            <a:chExt cx="866827" cy="87013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66827" cy="870134"/>
            </a:xfrm>
            <a:custGeom>
              <a:avLst/>
              <a:gdLst/>
              <a:ahLst/>
              <a:cxnLst/>
              <a:rect r="r" b="b" t="t" l="l"/>
              <a:pathLst>
                <a:path h="870134" w="866827">
                  <a:moveTo>
                    <a:pt x="235229" y="0"/>
                  </a:moveTo>
                  <a:lnTo>
                    <a:pt x="631598" y="0"/>
                  </a:lnTo>
                  <a:cubicBezTo>
                    <a:pt x="693985" y="0"/>
                    <a:pt x="753816" y="24783"/>
                    <a:pt x="797930" y="68897"/>
                  </a:cubicBezTo>
                  <a:cubicBezTo>
                    <a:pt x="842044" y="113011"/>
                    <a:pt x="866827" y="172842"/>
                    <a:pt x="866827" y="235229"/>
                  </a:cubicBezTo>
                  <a:lnTo>
                    <a:pt x="866827" y="634905"/>
                  </a:lnTo>
                  <a:cubicBezTo>
                    <a:pt x="866827" y="764818"/>
                    <a:pt x="761512" y="870134"/>
                    <a:pt x="631598" y="870134"/>
                  </a:cubicBezTo>
                  <a:lnTo>
                    <a:pt x="235229" y="870134"/>
                  </a:lnTo>
                  <a:cubicBezTo>
                    <a:pt x="172842" y="870134"/>
                    <a:pt x="113011" y="845351"/>
                    <a:pt x="68897" y="801237"/>
                  </a:cubicBezTo>
                  <a:cubicBezTo>
                    <a:pt x="24783" y="757123"/>
                    <a:pt x="0" y="697292"/>
                    <a:pt x="0" y="634905"/>
                  </a:cubicBezTo>
                  <a:lnTo>
                    <a:pt x="0" y="235229"/>
                  </a:lnTo>
                  <a:cubicBezTo>
                    <a:pt x="0" y="105315"/>
                    <a:pt x="105315" y="0"/>
                    <a:pt x="235229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866827" cy="927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5400000">
            <a:off x="-2196770" y="5040960"/>
            <a:ext cx="7112133" cy="881085"/>
            <a:chOff x="0" y="0"/>
            <a:chExt cx="1873154" cy="23205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873154" cy="232055"/>
            </a:xfrm>
            <a:custGeom>
              <a:avLst/>
              <a:gdLst/>
              <a:ahLst/>
              <a:cxnLst/>
              <a:rect r="r" b="b" t="t" l="l"/>
              <a:pathLst>
                <a:path h="232055" w="1873154">
                  <a:moveTo>
                    <a:pt x="0" y="0"/>
                  </a:moveTo>
                  <a:lnTo>
                    <a:pt x="1873154" y="0"/>
                  </a:lnTo>
                  <a:lnTo>
                    <a:pt x="1873154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1873154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5400000">
            <a:off x="13372637" y="5040960"/>
            <a:ext cx="7112133" cy="881085"/>
            <a:chOff x="0" y="0"/>
            <a:chExt cx="1873154" cy="23205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873154" cy="232055"/>
            </a:xfrm>
            <a:custGeom>
              <a:avLst/>
              <a:gdLst/>
              <a:ahLst/>
              <a:cxnLst/>
              <a:rect r="r" b="b" t="t" l="l"/>
              <a:pathLst>
                <a:path h="232055" w="1873154">
                  <a:moveTo>
                    <a:pt x="0" y="0"/>
                  </a:moveTo>
                  <a:lnTo>
                    <a:pt x="1873154" y="0"/>
                  </a:lnTo>
                  <a:lnTo>
                    <a:pt x="1873154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873154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8224899" y="2211845"/>
            <a:ext cx="1838202" cy="2559522"/>
          </a:xfrm>
          <a:custGeom>
            <a:avLst/>
            <a:gdLst/>
            <a:ahLst/>
            <a:cxnLst/>
            <a:rect r="r" b="b" t="t" l="l"/>
            <a:pathLst>
              <a:path h="2559522" w="1838202">
                <a:moveTo>
                  <a:pt x="0" y="0"/>
                </a:moveTo>
                <a:lnTo>
                  <a:pt x="1838202" y="0"/>
                </a:lnTo>
                <a:lnTo>
                  <a:pt x="1838202" y="2559522"/>
                </a:lnTo>
                <a:lnTo>
                  <a:pt x="0" y="255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3973593" y="2057753"/>
            <a:ext cx="2371555" cy="2998518"/>
          </a:xfrm>
          <a:custGeom>
            <a:avLst/>
            <a:gdLst/>
            <a:ahLst/>
            <a:cxnLst/>
            <a:rect r="r" b="b" t="t" l="l"/>
            <a:pathLst>
              <a:path h="2998518" w="2371555">
                <a:moveTo>
                  <a:pt x="0" y="0"/>
                </a:moveTo>
                <a:lnTo>
                  <a:pt x="2371555" y="0"/>
                </a:lnTo>
                <a:lnTo>
                  <a:pt x="2371555" y="2998519"/>
                </a:lnTo>
                <a:lnTo>
                  <a:pt x="0" y="2998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1954644" y="2202181"/>
            <a:ext cx="2251483" cy="2709662"/>
          </a:xfrm>
          <a:custGeom>
            <a:avLst/>
            <a:gdLst/>
            <a:ahLst/>
            <a:cxnLst/>
            <a:rect r="r" b="b" t="t" l="l"/>
            <a:pathLst>
              <a:path h="2709662" w="2251483">
                <a:moveTo>
                  <a:pt x="0" y="0"/>
                </a:moveTo>
                <a:lnTo>
                  <a:pt x="2251484" y="0"/>
                </a:lnTo>
                <a:lnTo>
                  <a:pt x="2251484" y="2709663"/>
                </a:lnTo>
                <a:lnTo>
                  <a:pt x="0" y="2709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7798550" y="6125949"/>
            <a:ext cx="2690901" cy="2690901"/>
          </a:xfrm>
          <a:custGeom>
            <a:avLst/>
            <a:gdLst/>
            <a:ahLst/>
            <a:cxnLst/>
            <a:rect r="r" b="b" t="t" l="l"/>
            <a:pathLst>
              <a:path h="2690901" w="2690901">
                <a:moveTo>
                  <a:pt x="0" y="0"/>
                </a:moveTo>
                <a:lnTo>
                  <a:pt x="2690900" y="0"/>
                </a:lnTo>
                <a:lnTo>
                  <a:pt x="2690900" y="2690901"/>
                </a:lnTo>
                <a:lnTo>
                  <a:pt x="0" y="26909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3808340" y="6308253"/>
            <a:ext cx="2798549" cy="2326294"/>
          </a:xfrm>
          <a:custGeom>
            <a:avLst/>
            <a:gdLst/>
            <a:ahLst/>
            <a:cxnLst/>
            <a:rect r="r" b="b" t="t" l="l"/>
            <a:pathLst>
              <a:path h="2326294" w="2798549">
                <a:moveTo>
                  <a:pt x="0" y="0"/>
                </a:moveTo>
                <a:lnTo>
                  <a:pt x="2798548" y="0"/>
                </a:lnTo>
                <a:lnTo>
                  <a:pt x="2798548" y="2326294"/>
                </a:lnTo>
                <a:lnTo>
                  <a:pt x="0" y="2326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11813486" y="6011326"/>
            <a:ext cx="2533800" cy="2748698"/>
          </a:xfrm>
          <a:custGeom>
            <a:avLst/>
            <a:gdLst/>
            <a:ahLst/>
            <a:cxnLst/>
            <a:rect r="r" b="b" t="t" l="l"/>
            <a:pathLst>
              <a:path h="2748698" w="2533800">
                <a:moveTo>
                  <a:pt x="0" y="0"/>
                </a:moveTo>
                <a:lnTo>
                  <a:pt x="2533800" y="0"/>
                </a:lnTo>
                <a:lnTo>
                  <a:pt x="2533800" y="2748698"/>
                </a:lnTo>
                <a:lnTo>
                  <a:pt x="0" y="2748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Problemática a abordar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81043" y="4653208"/>
            <a:ext cx="17725913" cy="4564026"/>
            <a:chOff x="0" y="0"/>
            <a:chExt cx="4668553" cy="120204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668553" cy="1202048"/>
            </a:xfrm>
            <a:custGeom>
              <a:avLst/>
              <a:gdLst/>
              <a:ahLst/>
              <a:cxnLst/>
              <a:rect r="r" b="b" t="t" l="l"/>
              <a:pathLst>
                <a:path h="1202048" w="4668553">
                  <a:moveTo>
                    <a:pt x="0" y="0"/>
                  </a:moveTo>
                  <a:lnTo>
                    <a:pt x="4668553" y="0"/>
                  </a:lnTo>
                  <a:lnTo>
                    <a:pt x="4668553" y="1202048"/>
                  </a:lnTo>
                  <a:lnTo>
                    <a:pt x="0" y="1202048"/>
                  </a:lnTo>
                  <a:close/>
                </a:path>
              </a:pathLst>
            </a:custGeom>
            <a:solidFill>
              <a:srgbClr val="FF914D">
                <a:alpha val="24706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4668553" cy="1240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81043" y="1736956"/>
            <a:ext cx="17725913" cy="245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¿En qué zonas es más probable encontrar propiedades en venta que sean favorables para un futuro comprador, considerando factores económicos, índices delictivos, cercanía a servicios de transporte, de salud y educación, entre otros?</a:t>
            </a:r>
          </a:p>
          <a:p>
            <a:pPr algn="l">
              <a:lnSpc>
                <a:spcPts val="3958"/>
              </a:lnSpc>
            </a:pPr>
          </a:p>
          <a:p>
            <a:pPr algn="l">
              <a:lnSpc>
                <a:spcPts val="3958"/>
              </a:lnSpc>
              <a:spcBef>
                <a:spcPct val="0"/>
              </a:spcBef>
            </a:pPr>
            <a:r>
              <a:rPr lang="en-US" sz="28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raíz de ello, podemos plantearnos las siguientes preguntas: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1193" y="5326546"/>
            <a:ext cx="16965615" cy="31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085" indent="-276042" lvl="1">
              <a:lnSpc>
                <a:spcPts val="3579"/>
              </a:lnSpc>
              <a:buFont typeface="Arial"/>
              <a:buChar char="•"/>
            </a:pP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 es la urbanización y vegetación en la zona de Manhattan considerando que es el distrito con mayor población de New York?</a:t>
            </a:r>
          </a:p>
          <a:p>
            <a:pPr algn="l">
              <a:lnSpc>
                <a:spcPts val="3579"/>
              </a:lnSpc>
            </a:pPr>
          </a:p>
          <a:p>
            <a:pPr algn="l" marL="552085" indent="-276042" lvl="1">
              <a:lnSpc>
                <a:spcPts val="3579"/>
              </a:lnSpc>
              <a:buFont typeface="Arial"/>
              <a:buChar char="•"/>
            </a:pP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¿Afecta en algo el precio de la vivienda dado los parámetros anteriores?</a:t>
            </a:r>
          </a:p>
          <a:p>
            <a:pPr algn="l">
              <a:lnSpc>
                <a:spcPts val="3579"/>
              </a:lnSpc>
            </a:pPr>
          </a:p>
          <a:p>
            <a:pPr algn="l" marL="552085" indent="-276042" lvl="1">
              <a:lnSpc>
                <a:spcPts val="35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 se distribuyen espacialmente las zonas que tuvieron viviendas</a:t>
            </a: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vendidas en Manhattan? ¿Exi</a:t>
            </a:r>
            <a:r>
              <a:rPr lang="en-US" b="true" sz="255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 un lugar más caro que el resto?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Datos y librerías a utilizar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30596" y="1990532"/>
            <a:ext cx="6894109" cy="7059038"/>
            <a:chOff x="0" y="0"/>
            <a:chExt cx="1815733" cy="185917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15733" cy="1859171"/>
            </a:xfrm>
            <a:custGeom>
              <a:avLst/>
              <a:gdLst/>
              <a:ahLst/>
              <a:cxnLst/>
              <a:rect r="r" b="b" t="t" l="l"/>
              <a:pathLst>
                <a:path h="1859171" w="1815733">
                  <a:moveTo>
                    <a:pt x="57272" y="0"/>
                  </a:moveTo>
                  <a:lnTo>
                    <a:pt x="1758461" y="0"/>
                  </a:lnTo>
                  <a:cubicBezTo>
                    <a:pt x="1773650" y="0"/>
                    <a:pt x="1788218" y="6034"/>
                    <a:pt x="1798958" y="16775"/>
                  </a:cubicBezTo>
                  <a:cubicBezTo>
                    <a:pt x="1809699" y="27515"/>
                    <a:pt x="1815733" y="42082"/>
                    <a:pt x="1815733" y="57272"/>
                  </a:cubicBezTo>
                  <a:lnTo>
                    <a:pt x="1815733" y="1801899"/>
                  </a:lnTo>
                  <a:cubicBezTo>
                    <a:pt x="1815733" y="1817088"/>
                    <a:pt x="1809699" y="1831656"/>
                    <a:pt x="1798958" y="1842396"/>
                  </a:cubicBezTo>
                  <a:cubicBezTo>
                    <a:pt x="1788218" y="1853137"/>
                    <a:pt x="1773650" y="1859171"/>
                    <a:pt x="1758461" y="1859171"/>
                  </a:cubicBezTo>
                  <a:lnTo>
                    <a:pt x="57272" y="1859171"/>
                  </a:lnTo>
                  <a:cubicBezTo>
                    <a:pt x="42082" y="1859171"/>
                    <a:pt x="27515" y="1853137"/>
                    <a:pt x="16775" y="1842396"/>
                  </a:cubicBezTo>
                  <a:cubicBezTo>
                    <a:pt x="6034" y="1831656"/>
                    <a:pt x="0" y="1817088"/>
                    <a:pt x="0" y="1801899"/>
                  </a:cubicBezTo>
                  <a:lnTo>
                    <a:pt x="0" y="57272"/>
                  </a:lnTo>
                  <a:cubicBezTo>
                    <a:pt x="0" y="42082"/>
                    <a:pt x="6034" y="27515"/>
                    <a:pt x="16775" y="16775"/>
                  </a:cubicBezTo>
                  <a:cubicBezTo>
                    <a:pt x="27515" y="6034"/>
                    <a:pt x="42082" y="0"/>
                    <a:pt x="57272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815733" cy="191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063294" y="1964057"/>
            <a:ext cx="6894109" cy="7085513"/>
            <a:chOff x="0" y="0"/>
            <a:chExt cx="1815733" cy="186614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815733" cy="1866143"/>
            </a:xfrm>
            <a:custGeom>
              <a:avLst/>
              <a:gdLst/>
              <a:ahLst/>
              <a:cxnLst/>
              <a:rect r="r" b="b" t="t" l="l"/>
              <a:pathLst>
                <a:path h="1866143" w="1815733">
                  <a:moveTo>
                    <a:pt x="57272" y="0"/>
                  </a:moveTo>
                  <a:lnTo>
                    <a:pt x="1758461" y="0"/>
                  </a:lnTo>
                  <a:cubicBezTo>
                    <a:pt x="1773650" y="0"/>
                    <a:pt x="1788218" y="6034"/>
                    <a:pt x="1798958" y="16775"/>
                  </a:cubicBezTo>
                  <a:cubicBezTo>
                    <a:pt x="1809699" y="27515"/>
                    <a:pt x="1815733" y="42082"/>
                    <a:pt x="1815733" y="57272"/>
                  </a:cubicBezTo>
                  <a:lnTo>
                    <a:pt x="1815733" y="1808872"/>
                  </a:lnTo>
                  <a:cubicBezTo>
                    <a:pt x="1815733" y="1824061"/>
                    <a:pt x="1809699" y="1838628"/>
                    <a:pt x="1798958" y="1849369"/>
                  </a:cubicBezTo>
                  <a:cubicBezTo>
                    <a:pt x="1788218" y="1860109"/>
                    <a:pt x="1773650" y="1866143"/>
                    <a:pt x="1758461" y="1866143"/>
                  </a:cubicBezTo>
                  <a:lnTo>
                    <a:pt x="57272" y="1866143"/>
                  </a:lnTo>
                  <a:cubicBezTo>
                    <a:pt x="42082" y="1866143"/>
                    <a:pt x="27515" y="1860109"/>
                    <a:pt x="16775" y="1849369"/>
                  </a:cubicBezTo>
                  <a:cubicBezTo>
                    <a:pt x="6034" y="1838628"/>
                    <a:pt x="0" y="1824061"/>
                    <a:pt x="0" y="1808872"/>
                  </a:cubicBezTo>
                  <a:lnTo>
                    <a:pt x="0" y="57272"/>
                  </a:lnTo>
                  <a:cubicBezTo>
                    <a:pt x="0" y="42082"/>
                    <a:pt x="6034" y="27515"/>
                    <a:pt x="16775" y="16775"/>
                  </a:cubicBezTo>
                  <a:cubicBezTo>
                    <a:pt x="27515" y="6034"/>
                    <a:pt x="42082" y="0"/>
                    <a:pt x="57272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815733" cy="1923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434769" y="3269619"/>
            <a:ext cx="6192038" cy="5326300"/>
            <a:chOff x="0" y="0"/>
            <a:chExt cx="1630825" cy="140281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630825" cy="1402812"/>
            </a:xfrm>
            <a:custGeom>
              <a:avLst/>
              <a:gdLst/>
              <a:ahLst/>
              <a:cxnLst/>
              <a:rect r="r" b="b" t="t" l="l"/>
              <a:pathLst>
                <a:path h="1402812" w="1630825">
                  <a:moveTo>
                    <a:pt x="63765" y="0"/>
                  </a:moveTo>
                  <a:lnTo>
                    <a:pt x="1567059" y="0"/>
                  </a:lnTo>
                  <a:cubicBezTo>
                    <a:pt x="1583971" y="0"/>
                    <a:pt x="1600190" y="6718"/>
                    <a:pt x="1612148" y="18676"/>
                  </a:cubicBezTo>
                  <a:cubicBezTo>
                    <a:pt x="1624107" y="30635"/>
                    <a:pt x="1630825" y="46854"/>
                    <a:pt x="1630825" y="63765"/>
                  </a:cubicBezTo>
                  <a:lnTo>
                    <a:pt x="1630825" y="1339046"/>
                  </a:lnTo>
                  <a:cubicBezTo>
                    <a:pt x="1630825" y="1374263"/>
                    <a:pt x="1602276" y="1402812"/>
                    <a:pt x="1567059" y="1402812"/>
                  </a:cubicBezTo>
                  <a:lnTo>
                    <a:pt x="63765" y="1402812"/>
                  </a:lnTo>
                  <a:cubicBezTo>
                    <a:pt x="46854" y="1402812"/>
                    <a:pt x="30635" y="1396093"/>
                    <a:pt x="18676" y="1384135"/>
                  </a:cubicBezTo>
                  <a:cubicBezTo>
                    <a:pt x="6718" y="1372177"/>
                    <a:pt x="0" y="1355958"/>
                    <a:pt x="0" y="1339046"/>
                  </a:cubicBezTo>
                  <a:lnTo>
                    <a:pt x="0" y="63765"/>
                  </a:lnTo>
                  <a:cubicBezTo>
                    <a:pt x="0" y="46854"/>
                    <a:pt x="6718" y="30635"/>
                    <a:pt x="18676" y="18676"/>
                  </a:cubicBezTo>
                  <a:cubicBezTo>
                    <a:pt x="30635" y="6718"/>
                    <a:pt x="46854" y="0"/>
                    <a:pt x="63765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630825" cy="1459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657232" y="3269619"/>
            <a:ext cx="6192038" cy="5326300"/>
            <a:chOff x="0" y="0"/>
            <a:chExt cx="1630825" cy="140281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30825" cy="1402812"/>
            </a:xfrm>
            <a:custGeom>
              <a:avLst/>
              <a:gdLst/>
              <a:ahLst/>
              <a:cxnLst/>
              <a:rect r="r" b="b" t="t" l="l"/>
              <a:pathLst>
                <a:path h="1402812" w="1630825">
                  <a:moveTo>
                    <a:pt x="63765" y="0"/>
                  </a:moveTo>
                  <a:lnTo>
                    <a:pt x="1567059" y="0"/>
                  </a:lnTo>
                  <a:cubicBezTo>
                    <a:pt x="1583971" y="0"/>
                    <a:pt x="1600190" y="6718"/>
                    <a:pt x="1612148" y="18676"/>
                  </a:cubicBezTo>
                  <a:cubicBezTo>
                    <a:pt x="1624107" y="30635"/>
                    <a:pt x="1630825" y="46854"/>
                    <a:pt x="1630825" y="63765"/>
                  </a:cubicBezTo>
                  <a:lnTo>
                    <a:pt x="1630825" y="1339046"/>
                  </a:lnTo>
                  <a:cubicBezTo>
                    <a:pt x="1630825" y="1374263"/>
                    <a:pt x="1602276" y="1402812"/>
                    <a:pt x="1567059" y="1402812"/>
                  </a:cubicBezTo>
                  <a:lnTo>
                    <a:pt x="63765" y="1402812"/>
                  </a:lnTo>
                  <a:cubicBezTo>
                    <a:pt x="46854" y="1402812"/>
                    <a:pt x="30635" y="1396093"/>
                    <a:pt x="18676" y="1384135"/>
                  </a:cubicBezTo>
                  <a:cubicBezTo>
                    <a:pt x="6718" y="1372177"/>
                    <a:pt x="0" y="1355958"/>
                    <a:pt x="0" y="1339046"/>
                  </a:cubicBezTo>
                  <a:lnTo>
                    <a:pt x="0" y="63765"/>
                  </a:lnTo>
                  <a:cubicBezTo>
                    <a:pt x="0" y="46854"/>
                    <a:pt x="6718" y="30635"/>
                    <a:pt x="18676" y="18676"/>
                  </a:cubicBezTo>
                  <a:cubicBezTo>
                    <a:pt x="30635" y="6718"/>
                    <a:pt x="46854" y="0"/>
                    <a:pt x="63765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1630825" cy="1459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1683128" y="4704133"/>
            <a:ext cx="1295254" cy="404767"/>
          </a:xfrm>
          <a:custGeom>
            <a:avLst/>
            <a:gdLst/>
            <a:ahLst/>
            <a:cxnLst/>
            <a:rect r="r" b="b" t="t" l="l"/>
            <a:pathLst>
              <a:path h="404767" w="1295254">
                <a:moveTo>
                  <a:pt x="0" y="0"/>
                </a:moveTo>
                <a:lnTo>
                  <a:pt x="1295254" y="0"/>
                </a:lnTo>
                <a:lnTo>
                  <a:pt x="1295254" y="404767"/>
                </a:lnTo>
                <a:lnTo>
                  <a:pt x="0" y="40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1683128" y="3468463"/>
            <a:ext cx="2365831" cy="958161"/>
          </a:xfrm>
          <a:custGeom>
            <a:avLst/>
            <a:gdLst/>
            <a:ahLst/>
            <a:cxnLst/>
            <a:rect r="r" b="b" t="t" l="l"/>
            <a:pathLst>
              <a:path h="958161" w="2365831">
                <a:moveTo>
                  <a:pt x="0" y="0"/>
                </a:moveTo>
                <a:lnTo>
                  <a:pt x="2365831" y="0"/>
                </a:lnTo>
                <a:lnTo>
                  <a:pt x="2365831" y="958161"/>
                </a:lnTo>
                <a:lnTo>
                  <a:pt x="0" y="95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4560691" y="3468463"/>
            <a:ext cx="3066117" cy="958161"/>
          </a:xfrm>
          <a:custGeom>
            <a:avLst/>
            <a:gdLst/>
            <a:ahLst/>
            <a:cxnLst/>
            <a:rect r="r" b="b" t="t" l="l"/>
            <a:pathLst>
              <a:path h="958161" w="3066117">
                <a:moveTo>
                  <a:pt x="0" y="0"/>
                </a:moveTo>
                <a:lnTo>
                  <a:pt x="3066116" y="0"/>
                </a:lnTo>
                <a:lnTo>
                  <a:pt x="3066116" y="958161"/>
                </a:lnTo>
                <a:lnTo>
                  <a:pt x="0" y="95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1781390" y="7113742"/>
            <a:ext cx="1159422" cy="1035198"/>
          </a:xfrm>
          <a:custGeom>
            <a:avLst/>
            <a:gdLst/>
            <a:ahLst/>
            <a:cxnLst/>
            <a:rect r="r" b="b" t="t" l="l"/>
            <a:pathLst>
              <a:path h="1035198" w="1159422">
                <a:moveTo>
                  <a:pt x="0" y="0"/>
                </a:moveTo>
                <a:lnTo>
                  <a:pt x="1159422" y="0"/>
                </a:lnTo>
                <a:lnTo>
                  <a:pt x="1159422" y="1035198"/>
                </a:lnTo>
                <a:lnTo>
                  <a:pt x="0" y="1035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4575637" y="5671978"/>
            <a:ext cx="989802" cy="989802"/>
          </a:xfrm>
          <a:custGeom>
            <a:avLst/>
            <a:gdLst/>
            <a:ahLst/>
            <a:cxnLst/>
            <a:rect r="r" b="b" t="t" l="l"/>
            <a:pathLst>
              <a:path h="989802" w="989802">
                <a:moveTo>
                  <a:pt x="0" y="0"/>
                </a:moveTo>
                <a:lnTo>
                  <a:pt x="989803" y="0"/>
                </a:lnTo>
                <a:lnTo>
                  <a:pt x="989803" y="989803"/>
                </a:lnTo>
                <a:lnTo>
                  <a:pt x="0" y="989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3333622" y="5593801"/>
            <a:ext cx="827675" cy="1129932"/>
          </a:xfrm>
          <a:custGeom>
            <a:avLst/>
            <a:gdLst/>
            <a:ahLst/>
            <a:cxnLst/>
            <a:rect r="r" b="b" t="t" l="l"/>
            <a:pathLst>
              <a:path h="1129932" w="827675">
                <a:moveTo>
                  <a:pt x="0" y="0"/>
                </a:moveTo>
                <a:lnTo>
                  <a:pt x="827675" y="0"/>
                </a:lnTo>
                <a:lnTo>
                  <a:pt x="827675" y="1129932"/>
                </a:lnTo>
                <a:lnTo>
                  <a:pt x="0" y="1129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5896036" y="5520693"/>
            <a:ext cx="1294268" cy="1292373"/>
          </a:xfrm>
          <a:custGeom>
            <a:avLst/>
            <a:gdLst/>
            <a:ahLst/>
            <a:cxnLst/>
            <a:rect r="r" b="b" t="t" l="l"/>
            <a:pathLst>
              <a:path h="1292373" w="1294268">
                <a:moveTo>
                  <a:pt x="0" y="0"/>
                </a:moveTo>
                <a:lnTo>
                  <a:pt x="1294268" y="0"/>
                </a:lnTo>
                <a:lnTo>
                  <a:pt x="1294268" y="1292373"/>
                </a:lnTo>
                <a:lnTo>
                  <a:pt x="0" y="1292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5082443" y="4491008"/>
            <a:ext cx="2375324" cy="801672"/>
          </a:xfrm>
          <a:custGeom>
            <a:avLst/>
            <a:gdLst/>
            <a:ahLst/>
            <a:cxnLst/>
            <a:rect r="r" b="b" t="t" l="l"/>
            <a:pathLst>
              <a:path h="801672" w="2375324">
                <a:moveTo>
                  <a:pt x="0" y="0"/>
                </a:moveTo>
                <a:lnTo>
                  <a:pt x="2375325" y="0"/>
                </a:lnTo>
                <a:lnTo>
                  <a:pt x="2375325" y="801672"/>
                </a:lnTo>
                <a:lnTo>
                  <a:pt x="0" y="801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1806195" y="5671978"/>
            <a:ext cx="1030846" cy="973577"/>
          </a:xfrm>
          <a:custGeom>
            <a:avLst/>
            <a:gdLst/>
            <a:ahLst/>
            <a:cxnLst/>
            <a:rect r="r" b="b" t="t" l="l"/>
            <a:pathLst>
              <a:path h="973577" w="1030846">
                <a:moveTo>
                  <a:pt x="0" y="0"/>
                </a:moveTo>
                <a:lnTo>
                  <a:pt x="1030846" y="0"/>
                </a:lnTo>
                <a:lnTo>
                  <a:pt x="1030846" y="973577"/>
                </a:lnTo>
                <a:lnTo>
                  <a:pt x="0" y="973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7905849" y="4241567"/>
            <a:ext cx="2476302" cy="2492184"/>
            <a:chOff x="0" y="0"/>
            <a:chExt cx="499423" cy="50262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499423" cy="502626"/>
            </a:xfrm>
            <a:custGeom>
              <a:avLst/>
              <a:gdLst/>
              <a:ahLst/>
              <a:cxnLst/>
              <a:rect r="r" b="b" t="t" l="l"/>
              <a:pathLst>
                <a:path h="502626" w="499423">
                  <a:moveTo>
                    <a:pt x="249712" y="0"/>
                  </a:moveTo>
                  <a:lnTo>
                    <a:pt x="249712" y="0"/>
                  </a:lnTo>
                  <a:cubicBezTo>
                    <a:pt x="315939" y="0"/>
                    <a:pt x="379454" y="26309"/>
                    <a:pt x="426284" y="73139"/>
                  </a:cubicBezTo>
                  <a:cubicBezTo>
                    <a:pt x="473114" y="119969"/>
                    <a:pt x="499423" y="183484"/>
                    <a:pt x="499423" y="249712"/>
                  </a:cubicBezTo>
                  <a:lnTo>
                    <a:pt x="499423" y="252915"/>
                  </a:lnTo>
                  <a:cubicBezTo>
                    <a:pt x="499423" y="319142"/>
                    <a:pt x="473114" y="382657"/>
                    <a:pt x="426284" y="429487"/>
                  </a:cubicBezTo>
                  <a:cubicBezTo>
                    <a:pt x="379454" y="476318"/>
                    <a:pt x="315939" y="502626"/>
                    <a:pt x="249712" y="502626"/>
                  </a:cubicBezTo>
                  <a:lnTo>
                    <a:pt x="249712" y="502626"/>
                  </a:lnTo>
                  <a:cubicBezTo>
                    <a:pt x="183484" y="502626"/>
                    <a:pt x="119969" y="476318"/>
                    <a:pt x="73139" y="429487"/>
                  </a:cubicBezTo>
                  <a:cubicBezTo>
                    <a:pt x="26309" y="382657"/>
                    <a:pt x="0" y="319142"/>
                    <a:pt x="0" y="252915"/>
                  </a:cubicBezTo>
                  <a:lnTo>
                    <a:pt x="0" y="249712"/>
                  </a:lnTo>
                  <a:cubicBezTo>
                    <a:pt x="0" y="183484"/>
                    <a:pt x="26309" y="119969"/>
                    <a:pt x="73139" y="73139"/>
                  </a:cubicBezTo>
                  <a:cubicBezTo>
                    <a:pt x="119969" y="26309"/>
                    <a:pt x="183484" y="0"/>
                    <a:pt x="249712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499423" cy="559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8304441" y="4502626"/>
            <a:ext cx="1679119" cy="1946804"/>
          </a:xfrm>
          <a:custGeom>
            <a:avLst/>
            <a:gdLst/>
            <a:ahLst/>
            <a:cxnLst/>
            <a:rect r="r" b="b" t="t" l="l"/>
            <a:pathLst>
              <a:path h="1946804" w="1679119">
                <a:moveTo>
                  <a:pt x="0" y="0"/>
                </a:moveTo>
                <a:lnTo>
                  <a:pt x="1679118" y="0"/>
                </a:lnTo>
                <a:lnTo>
                  <a:pt x="1679118" y="1946805"/>
                </a:lnTo>
                <a:lnTo>
                  <a:pt x="0" y="19468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76" id="76"/>
          <p:cNvGrpSpPr/>
          <p:nvPr/>
        </p:nvGrpSpPr>
        <p:grpSpPr>
          <a:xfrm rot="5400000">
            <a:off x="8612440" y="3149790"/>
            <a:ext cx="1081448" cy="1102107"/>
            <a:chOff x="0" y="0"/>
            <a:chExt cx="607195" cy="618794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07195" cy="618794"/>
            </a:xfrm>
            <a:custGeom>
              <a:avLst/>
              <a:gdLst/>
              <a:ahLst/>
              <a:cxnLst/>
              <a:rect r="r" b="b" t="t" l="l"/>
              <a:pathLst>
                <a:path h="618794" w="607195">
                  <a:moveTo>
                    <a:pt x="607195" y="309397"/>
                  </a:moveTo>
                  <a:lnTo>
                    <a:pt x="200795" y="0"/>
                  </a:lnTo>
                  <a:lnTo>
                    <a:pt x="200795" y="203200"/>
                  </a:lnTo>
                  <a:lnTo>
                    <a:pt x="0" y="203200"/>
                  </a:lnTo>
                  <a:lnTo>
                    <a:pt x="0" y="415594"/>
                  </a:lnTo>
                  <a:lnTo>
                    <a:pt x="200795" y="415594"/>
                  </a:lnTo>
                  <a:lnTo>
                    <a:pt x="200795" y="618794"/>
                  </a:lnTo>
                  <a:lnTo>
                    <a:pt x="607195" y="309397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165100"/>
              <a:ext cx="505595" cy="25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-5400000">
            <a:off x="7222424" y="1992814"/>
            <a:ext cx="384102" cy="379538"/>
            <a:chOff x="0" y="0"/>
            <a:chExt cx="101163" cy="99961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-5400000">
            <a:off x="7801987" y="1992814"/>
            <a:ext cx="384102" cy="379538"/>
            <a:chOff x="0" y="0"/>
            <a:chExt cx="101163" cy="9996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-5400000">
            <a:off x="8381550" y="1992814"/>
            <a:ext cx="384102" cy="379538"/>
            <a:chOff x="0" y="0"/>
            <a:chExt cx="101163" cy="9996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-5400000">
            <a:off x="8961113" y="1992814"/>
            <a:ext cx="384102" cy="379538"/>
            <a:chOff x="0" y="0"/>
            <a:chExt cx="101163" cy="99961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-5400000">
            <a:off x="8961113" y="2578275"/>
            <a:ext cx="384102" cy="379538"/>
            <a:chOff x="0" y="0"/>
            <a:chExt cx="101163" cy="99961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-5400000">
            <a:off x="8594113" y="6788205"/>
            <a:ext cx="1081448" cy="1102107"/>
            <a:chOff x="0" y="0"/>
            <a:chExt cx="607195" cy="618794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607195" cy="618794"/>
            </a:xfrm>
            <a:custGeom>
              <a:avLst/>
              <a:gdLst/>
              <a:ahLst/>
              <a:cxnLst/>
              <a:rect r="r" b="b" t="t" l="l"/>
              <a:pathLst>
                <a:path h="618794" w="607195">
                  <a:moveTo>
                    <a:pt x="607195" y="309397"/>
                  </a:moveTo>
                  <a:lnTo>
                    <a:pt x="200795" y="0"/>
                  </a:lnTo>
                  <a:lnTo>
                    <a:pt x="200795" y="203200"/>
                  </a:lnTo>
                  <a:lnTo>
                    <a:pt x="0" y="203200"/>
                  </a:lnTo>
                  <a:lnTo>
                    <a:pt x="0" y="415594"/>
                  </a:lnTo>
                  <a:lnTo>
                    <a:pt x="200795" y="415594"/>
                  </a:lnTo>
                  <a:lnTo>
                    <a:pt x="200795" y="618794"/>
                  </a:lnTo>
                  <a:lnTo>
                    <a:pt x="607195" y="309397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165100"/>
              <a:ext cx="505595" cy="250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5400000">
            <a:off x="10681474" y="8667750"/>
            <a:ext cx="384102" cy="379538"/>
            <a:chOff x="0" y="0"/>
            <a:chExt cx="101163" cy="99961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5400000">
            <a:off x="10101911" y="8667750"/>
            <a:ext cx="384102" cy="379538"/>
            <a:chOff x="0" y="0"/>
            <a:chExt cx="101163" cy="99961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5400000">
            <a:off x="9522349" y="8667750"/>
            <a:ext cx="384102" cy="379538"/>
            <a:chOff x="0" y="0"/>
            <a:chExt cx="101163" cy="99961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5400000">
            <a:off x="8942786" y="8667750"/>
            <a:ext cx="384102" cy="379538"/>
            <a:chOff x="0" y="0"/>
            <a:chExt cx="101163" cy="99961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5400000">
            <a:off x="8942786" y="8082289"/>
            <a:ext cx="384102" cy="379538"/>
            <a:chOff x="0" y="0"/>
            <a:chExt cx="101163" cy="99961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01163" cy="99961"/>
            </a:xfrm>
            <a:custGeom>
              <a:avLst/>
              <a:gdLst/>
              <a:ahLst/>
              <a:cxnLst/>
              <a:rect r="r" b="b" t="t" l="l"/>
              <a:pathLst>
                <a:path h="99961" w="101163">
                  <a:moveTo>
                    <a:pt x="0" y="0"/>
                  </a:moveTo>
                  <a:lnTo>
                    <a:pt x="101163" y="0"/>
                  </a:lnTo>
                  <a:lnTo>
                    <a:pt x="101163" y="99961"/>
                  </a:lnTo>
                  <a:lnTo>
                    <a:pt x="0" y="99961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101163" cy="13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919529" y="3468463"/>
            <a:ext cx="5738666" cy="2690304"/>
            <a:chOff x="0" y="0"/>
            <a:chExt cx="1511418" cy="708557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1511418" cy="708557"/>
            </a:xfrm>
            <a:custGeom>
              <a:avLst/>
              <a:gdLst/>
              <a:ahLst/>
              <a:cxnLst/>
              <a:rect r="r" b="b" t="t" l="l"/>
              <a:pathLst>
                <a:path h="708557" w="1511418">
                  <a:moveTo>
                    <a:pt x="68803" y="0"/>
                  </a:moveTo>
                  <a:lnTo>
                    <a:pt x="1442615" y="0"/>
                  </a:lnTo>
                  <a:cubicBezTo>
                    <a:pt x="1480614" y="0"/>
                    <a:pt x="1511418" y="30804"/>
                    <a:pt x="1511418" y="68803"/>
                  </a:cubicBezTo>
                  <a:lnTo>
                    <a:pt x="1511418" y="639754"/>
                  </a:lnTo>
                  <a:cubicBezTo>
                    <a:pt x="1511418" y="658002"/>
                    <a:pt x="1504169" y="675502"/>
                    <a:pt x="1491266" y="688405"/>
                  </a:cubicBezTo>
                  <a:cubicBezTo>
                    <a:pt x="1478363" y="701309"/>
                    <a:pt x="1460863" y="708557"/>
                    <a:pt x="1442615" y="708557"/>
                  </a:cubicBezTo>
                  <a:lnTo>
                    <a:pt x="68803" y="708557"/>
                  </a:lnTo>
                  <a:cubicBezTo>
                    <a:pt x="30804" y="708557"/>
                    <a:pt x="0" y="677753"/>
                    <a:pt x="0" y="639754"/>
                  </a:cubicBezTo>
                  <a:lnTo>
                    <a:pt x="0" y="68803"/>
                  </a:lnTo>
                  <a:cubicBezTo>
                    <a:pt x="0" y="30804"/>
                    <a:pt x="30804" y="0"/>
                    <a:pt x="688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57150"/>
              <a:ext cx="1511418" cy="76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919529" y="6367296"/>
            <a:ext cx="5738666" cy="2054713"/>
            <a:chOff x="0" y="0"/>
            <a:chExt cx="1511418" cy="541159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1511418" cy="541159"/>
            </a:xfrm>
            <a:custGeom>
              <a:avLst/>
              <a:gdLst/>
              <a:ahLst/>
              <a:cxnLst/>
              <a:rect r="r" b="b" t="t" l="l"/>
              <a:pathLst>
                <a:path h="541159" w="1511418">
                  <a:moveTo>
                    <a:pt x="68803" y="0"/>
                  </a:moveTo>
                  <a:lnTo>
                    <a:pt x="1442615" y="0"/>
                  </a:lnTo>
                  <a:cubicBezTo>
                    <a:pt x="1480614" y="0"/>
                    <a:pt x="1511418" y="30804"/>
                    <a:pt x="1511418" y="68803"/>
                  </a:cubicBezTo>
                  <a:lnTo>
                    <a:pt x="1511418" y="472356"/>
                  </a:lnTo>
                  <a:cubicBezTo>
                    <a:pt x="1511418" y="510355"/>
                    <a:pt x="1480614" y="541159"/>
                    <a:pt x="1442615" y="541159"/>
                  </a:cubicBezTo>
                  <a:lnTo>
                    <a:pt x="68803" y="541159"/>
                  </a:lnTo>
                  <a:cubicBezTo>
                    <a:pt x="30804" y="541159"/>
                    <a:pt x="0" y="510355"/>
                    <a:pt x="0" y="472356"/>
                  </a:cubicBezTo>
                  <a:lnTo>
                    <a:pt x="0" y="68803"/>
                  </a:lnTo>
                  <a:cubicBezTo>
                    <a:pt x="0" y="30804"/>
                    <a:pt x="30804" y="0"/>
                    <a:pt x="688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57150"/>
              <a:ext cx="1511418" cy="59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118" id="118"/>
          <p:cNvSpPr/>
          <p:nvPr/>
        </p:nvSpPr>
        <p:spPr>
          <a:xfrm flipH="false" flipV="false" rot="0">
            <a:off x="5364566" y="7378938"/>
            <a:ext cx="911995" cy="911995"/>
          </a:xfrm>
          <a:custGeom>
            <a:avLst/>
            <a:gdLst/>
            <a:ahLst/>
            <a:cxnLst/>
            <a:rect r="r" b="b" t="t" l="l"/>
            <a:pathLst>
              <a:path h="911995" w="911995">
                <a:moveTo>
                  <a:pt x="0" y="0"/>
                </a:moveTo>
                <a:lnTo>
                  <a:pt x="911995" y="0"/>
                </a:lnTo>
                <a:lnTo>
                  <a:pt x="911995" y="911995"/>
                </a:lnTo>
                <a:lnTo>
                  <a:pt x="0" y="911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9" id="119"/>
          <p:cNvSpPr/>
          <p:nvPr/>
        </p:nvSpPr>
        <p:spPr>
          <a:xfrm flipH="false" flipV="false" rot="0">
            <a:off x="5416552" y="4918014"/>
            <a:ext cx="808022" cy="808022"/>
          </a:xfrm>
          <a:custGeom>
            <a:avLst/>
            <a:gdLst/>
            <a:ahLst/>
            <a:cxnLst/>
            <a:rect r="r" b="b" t="t" l="l"/>
            <a:pathLst>
              <a:path h="808022" w="808022">
                <a:moveTo>
                  <a:pt x="0" y="0"/>
                </a:moveTo>
                <a:lnTo>
                  <a:pt x="808022" y="0"/>
                </a:lnTo>
                <a:lnTo>
                  <a:pt x="808022" y="808021"/>
                </a:lnTo>
                <a:lnTo>
                  <a:pt x="0" y="8080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0" id="120"/>
          <p:cNvSpPr/>
          <p:nvPr/>
        </p:nvSpPr>
        <p:spPr>
          <a:xfrm flipH="false" flipV="false" rot="0">
            <a:off x="13196902" y="4621134"/>
            <a:ext cx="1666467" cy="570765"/>
          </a:xfrm>
          <a:custGeom>
            <a:avLst/>
            <a:gdLst/>
            <a:ahLst/>
            <a:cxnLst/>
            <a:rect r="r" b="b" t="t" l="l"/>
            <a:pathLst>
              <a:path h="570765" w="1666467">
                <a:moveTo>
                  <a:pt x="0" y="0"/>
                </a:moveTo>
                <a:lnTo>
                  <a:pt x="1666466" y="0"/>
                </a:lnTo>
                <a:lnTo>
                  <a:pt x="1666466" y="570765"/>
                </a:lnTo>
                <a:lnTo>
                  <a:pt x="0" y="5707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1" id="121"/>
          <p:cNvSpPr/>
          <p:nvPr/>
        </p:nvSpPr>
        <p:spPr>
          <a:xfrm flipH="false" flipV="false" rot="0">
            <a:off x="13314367" y="7161883"/>
            <a:ext cx="1693860" cy="914685"/>
          </a:xfrm>
          <a:custGeom>
            <a:avLst/>
            <a:gdLst/>
            <a:ahLst/>
            <a:cxnLst/>
            <a:rect r="r" b="b" t="t" l="l"/>
            <a:pathLst>
              <a:path h="914685" w="1693860">
                <a:moveTo>
                  <a:pt x="0" y="0"/>
                </a:moveTo>
                <a:lnTo>
                  <a:pt x="1693860" y="0"/>
                </a:lnTo>
                <a:lnTo>
                  <a:pt x="1693860" y="914684"/>
                </a:lnTo>
                <a:lnTo>
                  <a:pt x="0" y="9146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2" id="122"/>
          <p:cNvSpPr/>
          <p:nvPr/>
        </p:nvSpPr>
        <p:spPr>
          <a:xfrm flipH="false" flipV="false" rot="0">
            <a:off x="15427327" y="6798535"/>
            <a:ext cx="1883155" cy="1883155"/>
          </a:xfrm>
          <a:custGeom>
            <a:avLst/>
            <a:gdLst/>
            <a:ahLst/>
            <a:cxnLst/>
            <a:rect r="r" b="b" t="t" l="l"/>
            <a:pathLst>
              <a:path h="1883155" w="1883155">
                <a:moveTo>
                  <a:pt x="0" y="0"/>
                </a:moveTo>
                <a:lnTo>
                  <a:pt x="1883155" y="0"/>
                </a:lnTo>
                <a:lnTo>
                  <a:pt x="1883155" y="1883155"/>
                </a:lnTo>
                <a:lnTo>
                  <a:pt x="0" y="18831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3" id="123"/>
          <p:cNvSpPr txBox="true"/>
          <p:nvPr/>
        </p:nvSpPr>
        <p:spPr>
          <a:xfrm rot="0">
            <a:off x="11096929" y="2556069"/>
            <a:ext cx="687168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Librerías: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353019" y="2556069"/>
            <a:ext cx="687168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Datos: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2643035" y="3511931"/>
            <a:ext cx="2291655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vectoriales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2978493" y="6411331"/>
            <a:ext cx="1620738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raster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065419" y="6808205"/>
            <a:ext cx="544688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Sentinels 2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Sentinels 1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028700" y="3909443"/>
            <a:ext cx="5247861" cy="202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property rolling sales data</a:t>
            </a:r>
          </a:p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NYPD Shooting Incident Data (Historic)</a:t>
            </a:r>
          </a:p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MTA Subway Entrances and Exits</a:t>
            </a:r>
          </a:p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hospital</a:t>
            </a:r>
          </a:p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COLLEGE_UNIVERSITY</a:t>
            </a:r>
          </a:p>
          <a:p>
            <a:pPr algn="l" marL="416023" indent="-208011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Shapefile USA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¿Cómo se desarrollo el proyecto?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319503" y="3321617"/>
            <a:ext cx="5648995" cy="5457995"/>
            <a:chOff x="0" y="0"/>
            <a:chExt cx="1487801" cy="143749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87801" cy="1437497"/>
            </a:xfrm>
            <a:custGeom>
              <a:avLst/>
              <a:gdLst/>
              <a:ahLst/>
              <a:cxnLst/>
              <a:rect r="r" b="b" t="t" l="l"/>
              <a:pathLst>
                <a:path h="1437497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300447"/>
                  </a:lnTo>
                  <a:cubicBezTo>
                    <a:pt x="1487801" y="1376137"/>
                    <a:pt x="1426442" y="1437497"/>
                    <a:pt x="1350752" y="1437497"/>
                  </a:cubicBezTo>
                  <a:lnTo>
                    <a:pt x="137050" y="1437497"/>
                  </a:lnTo>
                  <a:cubicBezTo>
                    <a:pt x="100702" y="1437497"/>
                    <a:pt x="65843" y="1423057"/>
                    <a:pt x="40141" y="1397356"/>
                  </a:cubicBezTo>
                  <a:cubicBezTo>
                    <a:pt x="14439" y="1371654"/>
                    <a:pt x="0" y="1336795"/>
                    <a:pt x="0" y="1300447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487801" cy="149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47288" y="3217579"/>
            <a:ext cx="5648995" cy="5562033"/>
            <a:chOff x="0" y="0"/>
            <a:chExt cx="1487801" cy="14648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87801" cy="1464898"/>
            </a:xfrm>
            <a:custGeom>
              <a:avLst/>
              <a:gdLst/>
              <a:ahLst/>
              <a:cxnLst/>
              <a:rect r="r" b="b" t="t" l="l"/>
              <a:pathLst>
                <a:path h="1464898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327848"/>
                  </a:lnTo>
                  <a:cubicBezTo>
                    <a:pt x="1487801" y="1403538"/>
                    <a:pt x="1426442" y="1464898"/>
                    <a:pt x="1350752" y="1464898"/>
                  </a:cubicBezTo>
                  <a:lnTo>
                    <a:pt x="137050" y="1464898"/>
                  </a:lnTo>
                  <a:cubicBezTo>
                    <a:pt x="100702" y="1464898"/>
                    <a:pt x="65843" y="1450458"/>
                    <a:pt x="40141" y="1424757"/>
                  </a:cubicBezTo>
                  <a:cubicBezTo>
                    <a:pt x="14439" y="1399055"/>
                    <a:pt x="0" y="1364196"/>
                    <a:pt x="0" y="1327848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487801" cy="1522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187572" y="3321617"/>
            <a:ext cx="5648995" cy="5457995"/>
            <a:chOff x="0" y="0"/>
            <a:chExt cx="1487801" cy="143749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87801" cy="1437497"/>
            </a:xfrm>
            <a:custGeom>
              <a:avLst/>
              <a:gdLst/>
              <a:ahLst/>
              <a:cxnLst/>
              <a:rect r="r" b="b" t="t" l="l"/>
              <a:pathLst>
                <a:path h="1437497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300447"/>
                  </a:lnTo>
                  <a:cubicBezTo>
                    <a:pt x="1487801" y="1376137"/>
                    <a:pt x="1426442" y="1437497"/>
                    <a:pt x="1350752" y="1437497"/>
                  </a:cubicBezTo>
                  <a:lnTo>
                    <a:pt x="137050" y="1437497"/>
                  </a:lnTo>
                  <a:cubicBezTo>
                    <a:pt x="100702" y="1437497"/>
                    <a:pt x="65843" y="1423057"/>
                    <a:pt x="40141" y="1397356"/>
                  </a:cubicBezTo>
                  <a:cubicBezTo>
                    <a:pt x="14439" y="1371654"/>
                    <a:pt x="0" y="1336795"/>
                    <a:pt x="0" y="1300447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487801" cy="149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447288" y="1939133"/>
            <a:ext cx="5648995" cy="1143551"/>
            <a:chOff x="0" y="0"/>
            <a:chExt cx="1487801" cy="30118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87801" cy="301182"/>
            </a:xfrm>
            <a:custGeom>
              <a:avLst/>
              <a:gdLst/>
              <a:ahLst/>
              <a:cxnLst/>
              <a:rect r="r" b="b" t="t" l="l"/>
              <a:pathLst>
                <a:path h="3011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64133"/>
                  </a:lnTo>
                  <a:cubicBezTo>
                    <a:pt x="1487801" y="200480"/>
                    <a:pt x="1473362" y="235339"/>
                    <a:pt x="1447660" y="261041"/>
                  </a:cubicBezTo>
                  <a:cubicBezTo>
                    <a:pt x="1421959" y="286743"/>
                    <a:pt x="1387099" y="301182"/>
                    <a:pt x="1350752" y="301182"/>
                  </a:cubicBezTo>
                  <a:lnTo>
                    <a:pt x="137050" y="301182"/>
                  </a:lnTo>
                  <a:cubicBezTo>
                    <a:pt x="61359" y="301182"/>
                    <a:pt x="0" y="239823"/>
                    <a:pt x="0" y="1641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1487801" cy="35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Procesamientos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6319503" y="1939133"/>
            <a:ext cx="5648995" cy="1143551"/>
            <a:chOff x="0" y="0"/>
            <a:chExt cx="1487801" cy="30118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487801" cy="301182"/>
            </a:xfrm>
            <a:custGeom>
              <a:avLst/>
              <a:gdLst/>
              <a:ahLst/>
              <a:cxnLst/>
              <a:rect r="r" b="b" t="t" l="l"/>
              <a:pathLst>
                <a:path h="3011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64133"/>
                  </a:lnTo>
                  <a:cubicBezTo>
                    <a:pt x="1487801" y="200480"/>
                    <a:pt x="1473362" y="235339"/>
                    <a:pt x="1447660" y="261041"/>
                  </a:cubicBezTo>
                  <a:cubicBezTo>
                    <a:pt x="1421959" y="286743"/>
                    <a:pt x="1387099" y="301182"/>
                    <a:pt x="1350752" y="301182"/>
                  </a:cubicBezTo>
                  <a:lnTo>
                    <a:pt x="137050" y="301182"/>
                  </a:lnTo>
                  <a:cubicBezTo>
                    <a:pt x="61359" y="301182"/>
                    <a:pt x="0" y="239823"/>
                    <a:pt x="0" y="1641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1487801" cy="35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Análisis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2187572" y="1939133"/>
            <a:ext cx="5648995" cy="1143551"/>
            <a:chOff x="0" y="0"/>
            <a:chExt cx="1487801" cy="301182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487801" cy="301182"/>
            </a:xfrm>
            <a:custGeom>
              <a:avLst/>
              <a:gdLst/>
              <a:ahLst/>
              <a:cxnLst/>
              <a:rect r="r" b="b" t="t" l="l"/>
              <a:pathLst>
                <a:path h="3011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64133"/>
                  </a:lnTo>
                  <a:cubicBezTo>
                    <a:pt x="1487801" y="200480"/>
                    <a:pt x="1473362" y="235339"/>
                    <a:pt x="1447660" y="261041"/>
                  </a:cubicBezTo>
                  <a:cubicBezTo>
                    <a:pt x="1421959" y="286743"/>
                    <a:pt x="1387099" y="301182"/>
                    <a:pt x="1350752" y="301182"/>
                  </a:cubicBezTo>
                  <a:lnTo>
                    <a:pt x="137050" y="301182"/>
                  </a:lnTo>
                  <a:cubicBezTo>
                    <a:pt x="61359" y="301182"/>
                    <a:pt x="0" y="239823"/>
                    <a:pt x="0" y="1641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1487801" cy="35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Modelos</a:t>
              </a: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244707" y="6754174"/>
            <a:ext cx="4103467" cy="1774750"/>
          </a:xfrm>
          <a:custGeom>
            <a:avLst/>
            <a:gdLst/>
            <a:ahLst/>
            <a:cxnLst/>
            <a:rect r="r" b="b" t="t" l="l"/>
            <a:pathLst>
              <a:path h="1774750" w="4103467">
                <a:moveTo>
                  <a:pt x="0" y="0"/>
                </a:moveTo>
                <a:lnTo>
                  <a:pt x="4103468" y="0"/>
                </a:lnTo>
                <a:lnTo>
                  <a:pt x="4103468" y="1774749"/>
                </a:lnTo>
                <a:lnTo>
                  <a:pt x="0" y="177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2751204" y="5615410"/>
            <a:ext cx="1032599" cy="918074"/>
          </a:xfrm>
          <a:custGeom>
            <a:avLst/>
            <a:gdLst/>
            <a:ahLst/>
            <a:cxnLst/>
            <a:rect r="r" b="b" t="t" l="l"/>
            <a:pathLst>
              <a:path h="918074" w="1032599">
                <a:moveTo>
                  <a:pt x="0" y="0"/>
                </a:moveTo>
                <a:lnTo>
                  <a:pt x="1032599" y="0"/>
                </a:lnTo>
                <a:lnTo>
                  <a:pt x="1032599" y="918074"/>
                </a:lnTo>
                <a:lnTo>
                  <a:pt x="0" y="918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4121061" y="5499711"/>
            <a:ext cx="1522167" cy="1203895"/>
          </a:xfrm>
          <a:custGeom>
            <a:avLst/>
            <a:gdLst/>
            <a:ahLst/>
            <a:cxnLst/>
            <a:rect r="r" b="b" t="t" l="l"/>
            <a:pathLst>
              <a:path h="1203895" w="1522167">
                <a:moveTo>
                  <a:pt x="0" y="0"/>
                </a:moveTo>
                <a:lnTo>
                  <a:pt x="1522167" y="0"/>
                </a:lnTo>
                <a:lnTo>
                  <a:pt x="1522167" y="1203896"/>
                </a:lnTo>
                <a:lnTo>
                  <a:pt x="0" y="1203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138512" y="5550278"/>
            <a:ext cx="1102762" cy="1102762"/>
          </a:xfrm>
          <a:custGeom>
            <a:avLst/>
            <a:gdLst/>
            <a:ahLst/>
            <a:cxnLst/>
            <a:rect r="r" b="b" t="t" l="l"/>
            <a:pathLst>
              <a:path h="1102762" w="1102762">
                <a:moveTo>
                  <a:pt x="0" y="0"/>
                </a:moveTo>
                <a:lnTo>
                  <a:pt x="1102762" y="0"/>
                </a:lnTo>
                <a:lnTo>
                  <a:pt x="1102762" y="1102762"/>
                </a:lnTo>
                <a:lnTo>
                  <a:pt x="0" y="1102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6610633" y="5921856"/>
            <a:ext cx="1317900" cy="1636219"/>
          </a:xfrm>
          <a:custGeom>
            <a:avLst/>
            <a:gdLst/>
            <a:ahLst/>
            <a:cxnLst/>
            <a:rect r="r" b="b" t="t" l="l"/>
            <a:pathLst>
              <a:path h="1636219" w="1317900">
                <a:moveTo>
                  <a:pt x="0" y="0"/>
                </a:moveTo>
                <a:lnTo>
                  <a:pt x="1317900" y="0"/>
                </a:lnTo>
                <a:lnTo>
                  <a:pt x="1317900" y="1636219"/>
                </a:lnTo>
                <a:lnTo>
                  <a:pt x="0" y="163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8566050" y="5640622"/>
            <a:ext cx="1115580" cy="1113552"/>
          </a:xfrm>
          <a:custGeom>
            <a:avLst/>
            <a:gdLst/>
            <a:ahLst/>
            <a:cxnLst/>
            <a:rect r="r" b="b" t="t" l="l"/>
            <a:pathLst>
              <a:path h="1113552" w="1115580">
                <a:moveTo>
                  <a:pt x="0" y="0"/>
                </a:moveTo>
                <a:lnTo>
                  <a:pt x="1115580" y="0"/>
                </a:lnTo>
                <a:lnTo>
                  <a:pt x="1115580" y="1113552"/>
                </a:lnTo>
                <a:lnTo>
                  <a:pt x="0" y="1113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0100730" y="5831512"/>
            <a:ext cx="1664636" cy="1664636"/>
          </a:xfrm>
          <a:custGeom>
            <a:avLst/>
            <a:gdLst/>
            <a:ahLst/>
            <a:cxnLst/>
            <a:rect r="r" b="b" t="t" l="l"/>
            <a:pathLst>
              <a:path h="1664636" w="1664636">
                <a:moveTo>
                  <a:pt x="0" y="0"/>
                </a:moveTo>
                <a:lnTo>
                  <a:pt x="1664636" y="0"/>
                </a:lnTo>
                <a:lnTo>
                  <a:pt x="1664636" y="1664636"/>
                </a:lnTo>
                <a:lnTo>
                  <a:pt x="0" y="1664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5574899" y="5637876"/>
            <a:ext cx="2051908" cy="2051908"/>
          </a:xfrm>
          <a:custGeom>
            <a:avLst/>
            <a:gdLst/>
            <a:ahLst/>
            <a:cxnLst/>
            <a:rect r="r" b="b" t="t" l="l"/>
            <a:pathLst>
              <a:path h="2051908" w="2051908">
                <a:moveTo>
                  <a:pt x="0" y="0"/>
                </a:moveTo>
                <a:lnTo>
                  <a:pt x="2051908" y="0"/>
                </a:lnTo>
                <a:lnTo>
                  <a:pt x="2051908" y="2051908"/>
                </a:lnTo>
                <a:lnTo>
                  <a:pt x="0" y="20519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2335869" y="5864356"/>
            <a:ext cx="1825428" cy="1825428"/>
          </a:xfrm>
          <a:custGeom>
            <a:avLst/>
            <a:gdLst/>
            <a:ahLst/>
            <a:cxnLst/>
            <a:rect r="r" b="b" t="t" l="l"/>
            <a:pathLst>
              <a:path h="1825428" w="1825428">
                <a:moveTo>
                  <a:pt x="0" y="0"/>
                </a:moveTo>
                <a:lnTo>
                  <a:pt x="1825428" y="0"/>
                </a:lnTo>
                <a:lnTo>
                  <a:pt x="1825428" y="1825428"/>
                </a:lnTo>
                <a:lnTo>
                  <a:pt x="0" y="18254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8363558" y="6887288"/>
            <a:ext cx="1520564" cy="1641635"/>
          </a:xfrm>
          <a:custGeom>
            <a:avLst/>
            <a:gdLst/>
            <a:ahLst/>
            <a:cxnLst/>
            <a:rect r="r" b="b" t="t" l="l"/>
            <a:pathLst>
              <a:path h="1641635" w="1520564">
                <a:moveTo>
                  <a:pt x="0" y="0"/>
                </a:moveTo>
                <a:lnTo>
                  <a:pt x="1520564" y="0"/>
                </a:lnTo>
                <a:lnTo>
                  <a:pt x="1520564" y="1641635"/>
                </a:lnTo>
                <a:lnTo>
                  <a:pt x="0" y="16416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3653828" y="6266448"/>
            <a:ext cx="2654648" cy="2359687"/>
          </a:xfrm>
          <a:custGeom>
            <a:avLst/>
            <a:gdLst/>
            <a:ahLst/>
            <a:cxnLst/>
            <a:rect r="r" b="b" t="t" l="l"/>
            <a:pathLst>
              <a:path h="2359687" w="2654648">
                <a:moveTo>
                  <a:pt x="0" y="0"/>
                </a:moveTo>
                <a:lnTo>
                  <a:pt x="2654648" y="0"/>
                </a:lnTo>
                <a:lnTo>
                  <a:pt x="2654648" y="2359687"/>
                </a:lnTo>
                <a:lnTo>
                  <a:pt x="0" y="23596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772319" y="3682759"/>
            <a:ext cx="5048244" cy="171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Filtramientos por condición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Uniones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Segmentación hexagonal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619878" y="3682759"/>
            <a:ext cx="2318784" cy="171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Espacial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Temporal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Estadístico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Predictivo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463797" y="3682759"/>
            <a:ext cx="5034709" cy="214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DBSCAN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Búsqueda de caminos Dijkstra </a:t>
            </a:r>
          </a:p>
          <a:p>
            <a:pPr algn="l" marL="528864" indent="-264432" lvl="1">
              <a:lnSpc>
                <a:spcPts val="34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Forests</a:t>
            </a:r>
          </a:p>
          <a:p>
            <a:pPr algn="l">
              <a:lnSpc>
                <a:spcPts val="3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Resultados obtenidos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319503" y="1564001"/>
            <a:ext cx="5648995" cy="7694299"/>
            <a:chOff x="0" y="0"/>
            <a:chExt cx="1487801" cy="20264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87801" cy="2026482"/>
            </a:xfrm>
            <a:custGeom>
              <a:avLst/>
              <a:gdLst/>
              <a:ahLst/>
              <a:cxnLst/>
              <a:rect r="r" b="b" t="t" l="l"/>
              <a:pathLst>
                <a:path h="20264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889433"/>
                  </a:lnTo>
                  <a:cubicBezTo>
                    <a:pt x="1487801" y="1965123"/>
                    <a:pt x="1426442" y="2026482"/>
                    <a:pt x="1350752" y="2026482"/>
                  </a:cubicBezTo>
                  <a:lnTo>
                    <a:pt x="137050" y="2026482"/>
                  </a:lnTo>
                  <a:cubicBezTo>
                    <a:pt x="100702" y="2026482"/>
                    <a:pt x="65843" y="2012043"/>
                    <a:pt x="40141" y="1986341"/>
                  </a:cubicBezTo>
                  <a:cubicBezTo>
                    <a:pt x="14439" y="1960639"/>
                    <a:pt x="0" y="1925780"/>
                    <a:pt x="0" y="18894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487801" cy="2083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81043" y="1564001"/>
            <a:ext cx="5648995" cy="7694299"/>
            <a:chOff x="0" y="0"/>
            <a:chExt cx="1487801" cy="202648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87801" cy="2026482"/>
            </a:xfrm>
            <a:custGeom>
              <a:avLst/>
              <a:gdLst/>
              <a:ahLst/>
              <a:cxnLst/>
              <a:rect r="r" b="b" t="t" l="l"/>
              <a:pathLst>
                <a:path h="20264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889433"/>
                  </a:lnTo>
                  <a:cubicBezTo>
                    <a:pt x="1487801" y="1965123"/>
                    <a:pt x="1426442" y="2026482"/>
                    <a:pt x="1350752" y="2026482"/>
                  </a:cubicBezTo>
                  <a:lnTo>
                    <a:pt x="137050" y="2026482"/>
                  </a:lnTo>
                  <a:cubicBezTo>
                    <a:pt x="100702" y="2026482"/>
                    <a:pt x="65843" y="2012043"/>
                    <a:pt x="40141" y="1986341"/>
                  </a:cubicBezTo>
                  <a:cubicBezTo>
                    <a:pt x="14439" y="1960639"/>
                    <a:pt x="0" y="1925780"/>
                    <a:pt x="0" y="18894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487801" cy="2083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357962" y="1614035"/>
            <a:ext cx="5648995" cy="7694299"/>
            <a:chOff x="0" y="0"/>
            <a:chExt cx="1487801" cy="202648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487801" cy="2026482"/>
            </a:xfrm>
            <a:custGeom>
              <a:avLst/>
              <a:gdLst/>
              <a:ahLst/>
              <a:cxnLst/>
              <a:rect r="r" b="b" t="t" l="l"/>
              <a:pathLst>
                <a:path h="2026482" w="1487801">
                  <a:moveTo>
                    <a:pt x="137050" y="0"/>
                  </a:moveTo>
                  <a:lnTo>
                    <a:pt x="1350752" y="0"/>
                  </a:lnTo>
                  <a:cubicBezTo>
                    <a:pt x="1426442" y="0"/>
                    <a:pt x="1487801" y="61359"/>
                    <a:pt x="1487801" y="137050"/>
                  </a:cubicBezTo>
                  <a:lnTo>
                    <a:pt x="1487801" y="1889433"/>
                  </a:lnTo>
                  <a:cubicBezTo>
                    <a:pt x="1487801" y="1965123"/>
                    <a:pt x="1426442" y="2026482"/>
                    <a:pt x="1350752" y="2026482"/>
                  </a:cubicBezTo>
                  <a:lnTo>
                    <a:pt x="137050" y="2026482"/>
                  </a:lnTo>
                  <a:cubicBezTo>
                    <a:pt x="100702" y="2026482"/>
                    <a:pt x="65843" y="2012043"/>
                    <a:pt x="40141" y="1986341"/>
                  </a:cubicBezTo>
                  <a:cubicBezTo>
                    <a:pt x="14439" y="1960639"/>
                    <a:pt x="0" y="1925780"/>
                    <a:pt x="0" y="1889433"/>
                  </a:cubicBezTo>
                  <a:lnTo>
                    <a:pt x="0" y="137050"/>
                  </a:lnTo>
                  <a:cubicBezTo>
                    <a:pt x="0" y="61359"/>
                    <a:pt x="61359" y="0"/>
                    <a:pt x="137050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487801" cy="2083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6853231" y="1959893"/>
            <a:ext cx="4556691" cy="6902515"/>
          </a:xfrm>
          <a:custGeom>
            <a:avLst/>
            <a:gdLst/>
            <a:ahLst/>
            <a:cxnLst/>
            <a:rect r="r" b="b" t="t" l="l"/>
            <a:pathLst>
              <a:path h="6902515" w="4556691">
                <a:moveTo>
                  <a:pt x="0" y="0"/>
                </a:moveTo>
                <a:lnTo>
                  <a:pt x="4556690" y="0"/>
                </a:lnTo>
                <a:lnTo>
                  <a:pt x="4556690" y="6902515"/>
                </a:lnTo>
                <a:lnTo>
                  <a:pt x="0" y="690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" r="0" b="-1289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2920997" y="2009927"/>
            <a:ext cx="4531843" cy="6902515"/>
          </a:xfrm>
          <a:custGeom>
            <a:avLst/>
            <a:gdLst/>
            <a:ahLst/>
            <a:cxnLst/>
            <a:rect r="r" b="b" t="t" l="l"/>
            <a:pathLst>
              <a:path h="6902515" w="4531843">
                <a:moveTo>
                  <a:pt x="0" y="0"/>
                </a:moveTo>
                <a:lnTo>
                  <a:pt x="4531843" y="0"/>
                </a:lnTo>
                <a:lnTo>
                  <a:pt x="4531843" y="6902515"/>
                </a:lnTo>
                <a:lnTo>
                  <a:pt x="0" y="690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41" t="0" r="-3741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839619" y="1959893"/>
            <a:ext cx="4531843" cy="6902515"/>
          </a:xfrm>
          <a:custGeom>
            <a:avLst/>
            <a:gdLst/>
            <a:ahLst/>
            <a:cxnLst/>
            <a:rect r="r" b="b" t="t" l="l"/>
            <a:pathLst>
              <a:path h="6902515" w="4531843">
                <a:moveTo>
                  <a:pt x="0" y="0"/>
                </a:moveTo>
                <a:lnTo>
                  <a:pt x="4531843" y="0"/>
                </a:lnTo>
                <a:lnTo>
                  <a:pt x="4531843" y="6902515"/>
                </a:lnTo>
                <a:lnTo>
                  <a:pt x="0" y="690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043" y="317035"/>
            <a:ext cx="17725913" cy="977485"/>
            <a:chOff x="0" y="0"/>
            <a:chExt cx="4668553" cy="25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553" cy="257445"/>
            </a:xfrm>
            <a:custGeom>
              <a:avLst/>
              <a:gdLst/>
              <a:ahLst/>
              <a:cxnLst/>
              <a:rect r="r" b="b" t="t" l="l"/>
              <a:pathLst>
                <a:path h="257445" w="4668553">
                  <a:moveTo>
                    <a:pt x="22275" y="0"/>
                  </a:moveTo>
                  <a:lnTo>
                    <a:pt x="4646279" y="0"/>
                  </a:lnTo>
                  <a:cubicBezTo>
                    <a:pt x="4652187" y="0"/>
                    <a:pt x="4657852" y="2347"/>
                    <a:pt x="4662029" y="6524"/>
                  </a:cubicBezTo>
                  <a:cubicBezTo>
                    <a:pt x="4666207" y="10701"/>
                    <a:pt x="4668553" y="16367"/>
                    <a:pt x="4668553" y="22275"/>
                  </a:cubicBezTo>
                  <a:lnTo>
                    <a:pt x="4668553" y="235170"/>
                  </a:lnTo>
                  <a:cubicBezTo>
                    <a:pt x="4668553" y="241078"/>
                    <a:pt x="4666207" y="246743"/>
                    <a:pt x="4662029" y="250920"/>
                  </a:cubicBezTo>
                  <a:cubicBezTo>
                    <a:pt x="4657852" y="255098"/>
                    <a:pt x="4652187" y="257445"/>
                    <a:pt x="4646279" y="257445"/>
                  </a:cubicBezTo>
                  <a:lnTo>
                    <a:pt x="22275" y="257445"/>
                  </a:lnTo>
                  <a:cubicBezTo>
                    <a:pt x="16367" y="257445"/>
                    <a:pt x="10701" y="255098"/>
                    <a:pt x="6524" y="250920"/>
                  </a:cubicBezTo>
                  <a:cubicBezTo>
                    <a:pt x="2347" y="246743"/>
                    <a:pt x="0" y="241078"/>
                    <a:pt x="0" y="235170"/>
                  </a:cubicBezTo>
                  <a:lnTo>
                    <a:pt x="0" y="22275"/>
                  </a:lnTo>
                  <a:cubicBezTo>
                    <a:pt x="0" y="16367"/>
                    <a:pt x="2347" y="10701"/>
                    <a:pt x="6524" y="6524"/>
                  </a:cubicBezTo>
                  <a:cubicBezTo>
                    <a:pt x="10701" y="2347"/>
                    <a:pt x="16367" y="0"/>
                    <a:pt x="22275" y="0"/>
                  </a:cubicBezTo>
                  <a:close/>
                </a:path>
              </a:pathLst>
            </a:custGeom>
            <a:solidFill>
              <a:srgbClr val="FF914D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68553" cy="314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Resultados obtenidos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646899"/>
            <a:ext cx="18288000" cy="0"/>
          </a:xfrm>
          <a:prstGeom prst="line">
            <a:avLst/>
          </a:prstGeom>
          <a:ln cap="flat" w="38100">
            <a:solidFill>
              <a:srgbClr val="FF914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9646899"/>
            <a:ext cx="661193" cy="881085"/>
            <a:chOff x="0" y="0"/>
            <a:chExt cx="174141" cy="23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26807" y="9646899"/>
            <a:ext cx="661193" cy="881085"/>
            <a:chOff x="0" y="0"/>
            <a:chExt cx="174141" cy="2320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646899"/>
            <a:ext cx="661193" cy="881085"/>
            <a:chOff x="0" y="0"/>
            <a:chExt cx="174141" cy="232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98107" y="9646899"/>
            <a:ext cx="661193" cy="881085"/>
            <a:chOff x="0" y="0"/>
            <a:chExt cx="174141" cy="2320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61368" y="9646899"/>
            <a:ext cx="661193" cy="881085"/>
            <a:chOff x="0" y="0"/>
            <a:chExt cx="174141" cy="2320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94035" y="9646899"/>
            <a:ext cx="661193" cy="881085"/>
            <a:chOff x="0" y="0"/>
            <a:chExt cx="174141" cy="2320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26703" y="9646899"/>
            <a:ext cx="661193" cy="881085"/>
            <a:chOff x="0" y="0"/>
            <a:chExt cx="174141" cy="2320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565440" y="9646899"/>
            <a:ext cx="661193" cy="881085"/>
            <a:chOff x="0" y="0"/>
            <a:chExt cx="174141" cy="2320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32772" y="9646899"/>
            <a:ext cx="661193" cy="881085"/>
            <a:chOff x="0" y="0"/>
            <a:chExt cx="174141" cy="232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00104" y="9646899"/>
            <a:ext cx="661193" cy="881085"/>
            <a:chOff x="0" y="0"/>
            <a:chExt cx="174141" cy="2320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159371" y="9646899"/>
            <a:ext cx="661193" cy="881085"/>
            <a:chOff x="0" y="0"/>
            <a:chExt cx="174141" cy="23205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67437" y="9646899"/>
            <a:ext cx="661193" cy="881085"/>
            <a:chOff x="0" y="0"/>
            <a:chExt cx="174141" cy="2320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92038" y="9646899"/>
            <a:ext cx="661193" cy="881085"/>
            <a:chOff x="0" y="0"/>
            <a:chExt cx="174141" cy="2320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434769" y="9646899"/>
            <a:ext cx="661193" cy="881085"/>
            <a:chOff x="0" y="0"/>
            <a:chExt cx="174141" cy="2320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4141" cy="232055"/>
            </a:xfrm>
            <a:custGeom>
              <a:avLst/>
              <a:gdLst/>
              <a:ahLst/>
              <a:cxnLst/>
              <a:rect r="r" b="b" t="t" l="l"/>
              <a:pathLst>
                <a:path h="232055" w="174141">
                  <a:moveTo>
                    <a:pt x="0" y="0"/>
                  </a:moveTo>
                  <a:lnTo>
                    <a:pt x="174141" y="0"/>
                  </a:lnTo>
                  <a:lnTo>
                    <a:pt x="174141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4141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24706" y="9646899"/>
            <a:ext cx="3838588" cy="881085"/>
            <a:chOff x="0" y="0"/>
            <a:chExt cx="1010986" cy="23205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10986" cy="232055"/>
            </a:xfrm>
            <a:custGeom>
              <a:avLst/>
              <a:gdLst/>
              <a:ahLst/>
              <a:cxnLst/>
              <a:rect r="r" b="b" t="t" l="l"/>
              <a:pathLst>
                <a:path h="232055" w="1010986">
                  <a:moveTo>
                    <a:pt x="0" y="0"/>
                  </a:moveTo>
                  <a:lnTo>
                    <a:pt x="1010986" y="0"/>
                  </a:lnTo>
                  <a:lnTo>
                    <a:pt x="1010986" y="232055"/>
                  </a:lnTo>
                  <a:lnTo>
                    <a:pt x="0" y="232055"/>
                  </a:ln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010986" cy="270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30596" y="2053397"/>
            <a:ext cx="9884276" cy="6726215"/>
            <a:chOff x="0" y="0"/>
            <a:chExt cx="2603266" cy="177151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603266" cy="1771513"/>
            </a:xfrm>
            <a:custGeom>
              <a:avLst/>
              <a:gdLst/>
              <a:ahLst/>
              <a:cxnLst/>
              <a:rect r="r" b="b" t="t" l="l"/>
              <a:pathLst>
                <a:path h="1771513" w="2603266">
                  <a:moveTo>
                    <a:pt x="78326" y="0"/>
                  </a:moveTo>
                  <a:lnTo>
                    <a:pt x="2524940" y="0"/>
                  </a:lnTo>
                  <a:cubicBezTo>
                    <a:pt x="2545714" y="0"/>
                    <a:pt x="2565636" y="8252"/>
                    <a:pt x="2580325" y="22941"/>
                  </a:cubicBezTo>
                  <a:cubicBezTo>
                    <a:pt x="2595014" y="37630"/>
                    <a:pt x="2603266" y="57552"/>
                    <a:pt x="2603266" y="78326"/>
                  </a:cubicBezTo>
                  <a:lnTo>
                    <a:pt x="2603266" y="1693188"/>
                  </a:lnTo>
                  <a:cubicBezTo>
                    <a:pt x="2603266" y="1713961"/>
                    <a:pt x="2595014" y="1733884"/>
                    <a:pt x="2580325" y="1748572"/>
                  </a:cubicBezTo>
                  <a:cubicBezTo>
                    <a:pt x="2565636" y="1763261"/>
                    <a:pt x="2545714" y="1771513"/>
                    <a:pt x="2524940" y="1771513"/>
                  </a:cubicBezTo>
                  <a:lnTo>
                    <a:pt x="78326" y="1771513"/>
                  </a:lnTo>
                  <a:cubicBezTo>
                    <a:pt x="57552" y="1771513"/>
                    <a:pt x="37630" y="1763261"/>
                    <a:pt x="22941" y="1748572"/>
                  </a:cubicBezTo>
                  <a:cubicBezTo>
                    <a:pt x="8252" y="1733884"/>
                    <a:pt x="0" y="1713961"/>
                    <a:pt x="0" y="1693188"/>
                  </a:cubicBezTo>
                  <a:lnTo>
                    <a:pt x="0" y="78326"/>
                  </a:lnTo>
                  <a:cubicBezTo>
                    <a:pt x="0" y="57552"/>
                    <a:pt x="8252" y="37630"/>
                    <a:pt x="22941" y="22941"/>
                  </a:cubicBezTo>
                  <a:cubicBezTo>
                    <a:pt x="37630" y="8252"/>
                    <a:pt x="57552" y="0"/>
                    <a:pt x="78326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2603266" cy="1828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145034" y="2053397"/>
            <a:ext cx="5812370" cy="6726215"/>
            <a:chOff x="0" y="0"/>
            <a:chExt cx="1630825" cy="188723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630825" cy="1887230"/>
            </a:xfrm>
            <a:custGeom>
              <a:avLst/>
              <a:gdLst/>
              <a:ahLst/>
              <a:cxnLst/>
              <a:rect r="r" b="b" t="t" l="l"/>
              <a:pathLst>
                <a:path h="1887230" w="1630825">
                  <a:moveTo>
                    <a:pt x="133197" y="0"/>
                  </a:moveTo>
                  <a:lnTo>
                    <a:pt x="1497628" y="0"/>
                  </a:lnTo>
                  <a:cubicBezTo>
                    <a:pt x="1532954" y="0"/>
                    <a:pt x="1566833" y="14033"/>
                    <a:pt x="1591812" y="39013"/>
                  </a:cubicBezTo>
                  <a:cubicBezTo>
                    <a:pt x="1616792" y="63992"/>
                    <a:pt x="1630825" y="97871"/>
                    <a:pt x="1630825" y="133197"/>
                  </a:cubicBezTo>
                  <a:lnTo>
                    <a:pt x="1630825" y="1754033"/>
                  </a:lnTo>
                  <a:cubicBezTo>
                    <a:pt x="1630825" y="1789359"/>
                    <a:pt x="1616792" y="1823238"/>
                    <a:pt x="1591812" y="1848217"/>
                  </a:cubicBezTo>
                  <a:cubicBezTo>
                    <a:pt x="1566833" y="1873197"/>
                    <a:pt x="1532954" y="1887230"/>
                    <a:pt x="1497628" y="1887230"/>
                  </a:cubicBezTo>
                  <a:lnTo>
                    <a:pt x="133197" y="1887230"/>
                  </a:lnTo>
                  <a:cubicBezTo>
                    <a:pt x="97871" y="1887230"/>
                    <a:pt x="63992" y="1873197"/>
                    <a:pt x="39013" y="1848217"/>
                  </a:cubicBezTo>
                  <a:cubicBezTo>
                    <a:pt x="14033" y="1823238"/>
                    <a:pt x="0" y="1789359"/>
                    <a:pt x="0" y="1754033"/>
                  </a:cubicBezTo>
                  <a:lnTo>
                    <a:pt x="0" y="133197"/>
                  </a:lnTo>
                  <a:cubicBezTo>
                    <a:pt x="0" y="97871"/>
                    <a:pt x="14033" y="63992"/>
                    <a:pt x="39013" y="39013"/>
                  </a:cubicBezTo>
                  <a:cubicBezTo>
                    <a:pt x="63992" y="14033"/>
                    <a:pt x="97871" y="0"/>
                    <a:pt x="133197" y="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630825" cy="194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01934" y="2452448"/>
            <a:ext cx="9036564" cy="5907560"/>
          </a:xfrm>
          <a:custGeom>
            <a:avLst/>
            <a:gdLst/>
            <a:ahLst/>
            <a:cxnLst/>
            <a:rect r="r" b="b" t="t" l="l"/>
            <a:pathLst>
              <a:path h="5907560" w="9036564">
                <a:moveTo>
                  <a:pt x="0" y="0"/>
                </a:moveTo>
                <a:lnTo>
                  <a:pt x="9036565" y="0"/>
                </a:lnTo>
                <a:lnTo>
                  <a:pt x="9036565" y="5907560"/>
                </a:lnTo>
                <a:lnTo>
                  <a:pt x="0" y="5907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2630219" y="2372893"/>
            <a:ext cx="4845724" cy="5987115"/>
          </a:xfrm>
          <a:custGeom>
            <a:avLst/>
            <a:gdLst/>
            <a:ahLst/>
            <a:cxnLst/>
            <a:rect r="r" b="b" t="t" l="l"/>
            <a:pathLst>
              <a:path h="5987115" w="4845724">
                <a:moveTo>
                  <a:pt x="0" y="0"/>
                </a:moveTo>
                <a:lnTo>
                  <a:pt x="4845724" y="0"/>
                </a:lnTo>
                <a:lnTo>
                  <a:pt x="4845724" y="5987115"/>
                </a:lnTo>
                <a:lnTo>
                  <a:pt x="0" y="598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DAGpvb1NcsE</dc:identifier>
  <dcterms:modified xsi:type="dcterms:W3CDTF">2011-08-01T06:04:30Z</dcterms:modified>
  <cp:revision>1</cp:revision>
  <dc:title>Proyecto IMT2118</dc:title>
</cp:coreProperties>
</file>